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41"/>
  </p:notesMasterIdLst>
  <p:sldIdLst>
    <p:sldId id="402" r:id="rId5"/>
    <p:sldId id="410" r:id="rId6"/>
    <p:sldId id="409" r:id="rId7"/>
    <p:sldId id="384" r:id="rId8"/>
    <p:sldId id="431" r:id="rId9"/>
    <p:sldId id="432" r:id="rId10"/>
    <p:sldId id="429" r:id="rId11"/>
    <p:sldId id="430" r:id="rId12"/>
    <p:sldId id="403" r:id="rId13"/>
    <p:sldId id="386" r:id="rId14"/>
    <p:sldId id="404" r:id="rId15"/>
    <p:sldId id="433" r:id="rId16"/>
    <p:sldId id="434" r:id="rId17"/>
    <p:sldId id="411" r:id="rId18"/>
    <p:sldId id="413" r:id="rId19"/>
    <p:sldId id="414" r:id="rId20"/>
    <p:sldId id="415" r:id="rId21"/>
    <p:sldId id="416" r:id="rId22"/>
    <p:sldId id="425" r:id="rId23"/>
    <p:sldId id="417" r:id="rId24"/>
    <p:sldId id="406" r:id="rId25"/>
    <p:sldId id="418" r:id="rId26"/>
    <p:sldId id="419" r:id="rId27"/>
    <p:sldId id="420" r:id="rId28"/>
    <p:sldId id="421" r:id="rId29"/>
    <p:sldId id="423" r:id="rId30"/>
    <p:sldId id="422" r:id="rId31"/>
    <p:sldId id="426" r:id="rId32"/>
    <p:sldId id="407" r:id="rId33"/>
    <p:sldId id="424" r:id="rId34"/>
    <p:sldId id="405" r:id="rId35"/>
    <p:sldId id="412" r:id="rId36"/>
    <p:sldId id="408" r:id="rId37"/>
    <p:sldId id="427" r:id="rId38"/>
    <p:sldId id="428" r:id="rId39"/>
    <p:sldId id="392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91A8"/>
    <a:srgbClr val="2F2F2F"/>
    <a:srgbClr val="979797"/>
    <a:srgbClr val="FFFFFF"/>
    <a:srgbClr val="CCD3DC"/>
    <a:srgbClr val="D0D0D0"/>
    <a:srgbClr val="E2E5EE"/>
    <a:srgbClr val="E6E6E6"/>
    <a:srgbClr val="9D9D9D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A328B-29A1-461E-A748-E279D9A917D8}" v="4" dt="2022-12-23T08:16:01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709" autoAdjust="0"/>
  </p:normalViewPr>
  <p:slideViewPr>
    <p:cSldViewPr snapToGrid="0">
      <p:cViewPr varScale="1">
        <p:scale>
          <a:sx n="86" d="100"/>
          <a:sy n="86" d="100"/>
        </p:scale>
        <p:origin x="100" y="1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7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人员构成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4E-4A31-BA16-2F4247211E04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4E-46DC-A452-51F67E39BE45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D4E-46DC-A452-51F67E39BE45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4E-46DC-A452-51F67E39BE45}"/>
              </c:ext>
            </c:extLst>
          </c:dPt>
          <c:cat>
            <c:strRef>
              <c:f>Sheet1!$A$2:$A$5</c:f>
              <c:strCache>
                <c:ptCount val="4"/>
                <c:pt idx="0">
                  <c:v>设计部</c:v>
                </c:pt>
                <c:pt idx="1">
                  <c:v>综合部</c:v>
                </c:pt>
                <c:pt idx="2">
                  <c:v>财务部</c:v>
                </c:pt>
                <c:pt idx="3">
                  <c:v>营运部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15</c:v>
                </c:pt>
                <c:pt idx="2">
                  <c:v>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4E-46DC-A452-51F67E39BE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销售完成情况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目标</c:v>
                </c:pt>
              </c:strCache>
            </c:strRef>
          </c:tx>
          <c:spPr>
            <a:noFill/>
            <a:ln w="31750">
              <a:solidFill>
                <a:schemeClr val="accen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产品A</c:v>
                </c:pt>
                <c:pt idx="1">
                  <c:v>产品B</c:v>
                </c:pt>
                <c:pt idx="2">
                  <c:v>产品C</c:v>
                </c:pt>
                <c:pt idx="3">
                  <c:v>产品D</c:v>
                </c:pt>
                <c:pt idx="4">
                  <c:v>产品E</c:v>
                </c:pt>
                <c:pt idx="5">
                  <c:v>产品F</c:v>
                </c:pt>
                <c:pt idx="6">
                  <c:v>产品G</c:v>
                </c:pt>
                <c:pt idx="7">
                  <c:v>产品H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8</c:v>
                </c:pt>
                <c:pt idx="5">
                  <c:v>3</c:v>
                </c:pt>
                <c:pt idx="6">
                  <c:v>5</c:v>
                </c:pt>
                <c:pt idx="7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9-4CEC-B938-7FCC7DE372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完成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产品A</c:v>
                </c:pt>
                <c:pt idx="1">
                  <c:v>产品B</c:v>
                </c:pt>
                <c:pt idx="2">
                  <c:v>产品C</c:v>
                </c:pt>
                <c:pt idx="3">
                  <c:v>产品D</c:v>
                </c:pt>
                <c:pt idx="4">
                  <c:v>产品E</c:v>
                </c:pt>
                <c:pt idx="5">
                  <c:v>产品F</c:v>
                </c:pt>
                <c:pt idx="6">
                  <c:v>产品G</c:v>
                </c:pt>
                <c:pt idx="7">
                  <c:v>产品H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4.0999999999999996</c:v>
                </c:pt>
                <c:pt idx="1">
                  <c:v>2</c:v>
                </c:pt>
                <c:pt idx="2">
                  <c:v>3.8</c:v>
                </c:pt>
                <c:pt idx="3">
                  <c:v>2.8</c:v>
                </c:pt>
                <c:pt idx="4">
                  <c:v>6</c:v>
                </c:pt>
                <c:pt idx="5">
                  <c:v>2</c:v>
                </c:pt>
                <c:pt idx="6">
                  <c:v>2</c:v>
                </c:pt>
                <c:pt idx="7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89-4CEC-B938-7FCC7DE3720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34644752"/>
        <c:axId val="934653072"/>
      </c:barChart>
      <c:catAx>
        <c:axId val="93464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4653072"/>
        <c:crosses val="autoZero"/>
        <c:auto val="1"/>
        <c:lblAlgn val="ctr"/>
        <c:lblOffset val="100"/>
        <c:noMultiLvlLbl val="0"/>
      </c:catAx>
      <c:valAx>
        <c:axId val="9346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>
                <a:shade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46447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销售回款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91C-4783-BD28-8D80CC06328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91C-4783-BD28-8D80CC06328D}"/>
              </c:ext>
            </c:extLst>
          </c:dPt>
          <c:dLbls>
            <c:dLbl>
              <c:idx val="0"/>
              <c:layout>
                <c:manualLayout>
                  <c:x val="9.6294389249217391E-2"/>
                  <c:y val="3.175693359716871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B91C-4783-BD28-8D80CC06328D}"/>
                </c:ext>
              </c:extLst>
            </c:dLbl>
            <c:dLbl>
              <c:idx val="1"/>
              <c:layout>
                <c:manualLayout>
                  <c:x val="-7.6597809630059313E-2"/>
                  <c:y val="-1.0585644532389587E-2"/>
                </c:manualLayout>
              </c:layout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44173"/>
                        <a:gd name="adj2" fmla="val 5705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B91C-4783-BD28-8D80CC0632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已回款</c:v>
                </c:pt>
                <c:pt idx="1">
                  <c:v>未回款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C-4783-BD28-8D80CC063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2-46A0-B908-AC7C7B96F5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pattFill prst="narVert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E2-46A0-B908-AC7C7B96F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2108947744"/>
        <c:axId val="2108951072"/>
      </c:barChart>
      <c:valAx>
        <c:axId val="2108951072"/>
        <c:scaling>
          <c:orientation val="maxMin"/>
        </c:scaling>
        <c:delete val="1"/>
        <c:axPos val="t"/>
        <c:numFmt formatCode="General" sourceLinked="1"/>
        <c:majorTickMark val="none"/>
        <c:minorTickMark val="none"/>
        <c:tickLblPos val="nextTo"/>
        <c:crossAx val="2108947744"/>
        <c:crosses val="max"/>
        <c:crossBetween val="between"/>
      </c:valAx>
      <c:catAx>
        <c:axId val="2108947744"/>
        <c:scaling>
          <c:orientation val="minMax"/>
        </c:scaling>
        <c:delete val="1"/>
        <c:axPos val="r"/>
        <c:numFmt formatCode="General" sourceLinked="1"/>
        <c:majorTickMark val="none"/>
        <c:minorTickMark val="none"/>
        <c:tickLblPos val="nextTo"/>
        <c:crossAx val="2108951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3.5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2-46A0-B908-AC7C7B96F5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pattFill prst="narVert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3.5</c:v>
                </c:pt>
                <c:pt idx="2">
                  <c:v>2.8</c:v>
                </c:pt>
                <c:pt idx="3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E2-46A0-B908-AC7C7B96F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2108947744"/>
        <c:axId val="2108951072"/>
      </c:barChart>
      <c:valAx>
        <c:axId val="210895107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108947744"/>
        <c:crosses val="max"/>
        <c:crossBetween val="between"/>
      </c:valAx>
      <c:catAx>
        <c:axId val="2108947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08951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pPr>
            <a:r>
              <a:rPr lang="zh-CN" altLang="en-US" sz="2000" b="1">
                <a:solidFill>
                  <a:schemeClr val="tx1"/>
                </a:solidFill>
                <a:latin typeface="+mj-ea"/>
                <a:ea typeface="+mj-ea"/>
              </a:rPr>
              <a:t>销售额</a:t>
            </a:r>
            <a:endParaRPr lang="en-US" altLang="zh-CN" sz="2000" b="1">
              <a:solidFill>
                <a:schemeClr val="tx1"/>
              </a:solidFill>
              <a:latin typeface="+mj-ea"/>
              <a:ea typeface="+mj-ea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j-ea"/>
              <a:ea typeface="+mj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20xx</c:v>
                </c:pt>
                <c:pt idx="1">
                  <c:v>20xx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2F-4AE9-852E-151A0DC1A7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5300959"/>
        <c:axId val="345305535"/>
      </c:barChart>
      <c:catAx>
        <c:axId val="345300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5305535"/>
        <c:crosses val="autoZero"/>
        <c:auto val="1"/>
        <c:lblAlgn val="ctr"/>
        <c:lblOffset val="100"/>
        <c:noMultiLvlLbl val="0"/>
      </c:catAx>
      <c:valAx>
        <c:axId val="345305535"/>
        <c:scaling>
          <c:orientation val="minMax"/>
          <c:max val="9"/>
        </c:scaling>
        <c:delete val="0"/>
        <c:axPos val="l"/>
        <c:majorGridlines>
          <c:spPr>
            <a:ln w="9525" cap="flat" cmpd="sng" algn="ctr">
              <a:solidFill>
                <a:srgbClr val="FFC000">
                  <a:alpha val="6000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5300959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0.38756</cdr:x>
      <cdr:y>0.37955</cdr:y>
    </cdr:from>
    <cdr:to>
      <cdr:x>0.61244</cdr:x>
      <cdr:y>0.5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5D845F5B-71B6-2D96-5B1E-30C37C3A864E}"/>
            </a:ext>
          </a:extLst>
        </cdr:cNvPr>
        <cdr:cNvSpPr txBox="1"/>
      </cdr:nvSpPr>
      <cdr:spPr>
        <a:xfrm xmlns:a="http://schemas.openxmlformats.org/drawingml/2006/main">
          <a:off x="2626360" y="1547719"/>
          <a:ext cx="1524000" cy="49116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ctr">
            <a:lnSpc>
              <a:spcPct val="150000"/>
            </a:lnSpc>
          </a:pPr>
          <a:r>
            <a:rPr lang="zh-CN" altLang="en-US" sz="2400" kern="100">
              <a:solidFill>
                <a:schemeClr val="tx1"/>
              </a:solidFill>
              <a:latin typeface="+mj-ea"/>
              <a:ea typeface="+mj-ea"/>
              <a:cs typeface="Times New Roman" panose="02020603050405020304" pitchFamily="18" charset="0"/>
            </a:rPr>
            <a:t>团队员工</a:t>
          </a:r>
          <a:endParaRPr lang="zh-CN" altLang="en-US" sz="2400" i="0" kern="100" spc="0">
            <a:solidFill>
              <a:schemeClr val="tx1"/>
            </a:solidFill>
            <a:effectLst/>
            <a:latin typeface="+mj-ea"/>
            <a:ea typeface="+mj-ea"/>
            <a:cs typeface="Times New Roman" panose="02020603050405020304" pitchFamily="18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0.3694</cdr:x>
      <cdr:y>0.14622</cdr:y>
    </cdr:from>
    <cdr:to>
      <cdr:x>0.66404</cdr:x>
      <cdr:y>0.70788</cdr:y>
    </cdr:to>
    <cdr:sp macro="" textlink="">
      <cdr:nvSpPr>
        <cdr:cNvPr id="5" name="任意多边形: 形状 4">
          <a:extLst xmlns:a="http://schemas.openxmlformats.org/drawingml/2006/main">
            <a:ext uri="{FF2B5EF4-FFF2-40B4-BE49-F238E27FC236}">
              <a16:creationId xmlns:a16="http://schemas.microsoft.com/office/drawing/2014/main" id="{44631B15-5C01-145B-AB75-B0B5DAF0649D}"/>
            </a:ext>
          </a:extLst>
        </cdr:cNvPr>
        <cdr:cNvSpPr/>
      </cdr:nvSpPr>
      <cdr:spPr>
        <a:xfrm xmlns:a="http://schemas.openxmlformats.org/drawingml/2006/main">
          <a:off x="3770312" y="633162"/>
          <a:ext cx="3007360" cy="2431983"/>
        </a:xfrm>
        <a:custGeom xmlns:a="http://schemas.openxmlformats.org/drawingml/2006/main">
          <a:avLst/>
          <a:gdLst>
            <a:gd name="connsiteX0" fmla="*/ 0 w 3007360"/>
            <a:gd name="connsiteY0" fmla="*/ 1757680 h 1757680"/>
            <a:gd name="connsiteX1" fmla="*/ 1656080 w 3007360"/>
            <a:gd name="connsiteY1" fmla="*/ 1280160 h 1757680"/>
            <a:gd name="connsiteX2" fmla="*/ 3007360 w 3007360"/>
            <a:gd name="connsiteY2" fmla="*/ 0 h 1757680"/>
            <a:gd name="connsiteX3" fmla="*/ 3007360 w 3007360"/>
            <a:gd name="connsiteY3" fmla="*/ 0 h 1757680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</a:cxnLst>
          <a:rect l="l" t="t" r="r" b="b"/>
          <a:pathLst>
            <a:path w="3007360" h="1757680">
              <a:moveTo>
                <a:pt x="0" y="1757680"/>
              </a:moveTo>
              <a:cubicBezTo>
                <a:pt x="577426" y="1665393"/>
                <a:pt x="1154853" y="1573107"/>
                <a:pt x="1656080" y="1280160"/>
              </a:cubicBezTo>
              <a:cubicBezTo>
                <a:pt x="2157307" y="987213"/>
                <a:pt x="3007360" y="0"/>
                <a:pt x="3007360" y="0"/>
              </a:cubicBezTo>
              <a:lnTo>
                <a:pt x="3007360" y="0"/>
              </a:lnTo>
            </a:path>
          </a:pathLst>
        </a:custGeom>
        <a:noFill xmlns:a="http://schemas.openxmlformats.org/drawingml/2006/main"/>
        <a:ln xmlns:a="http://schemas.openxmlformats.org/drawingml/2006/main">
          <a:solidFill>
            <a:schemeClr val="accent1"/>
          </a:solidFill>
          <a:tailEnd type="stealth" w="lg" len="lg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0.42013</cdr:x>
      <cdr:y>0.41575</cdr:y>
    </cdr:from>
    <cdr:to>
      <cdr:x>0.56753</cdr:x>
      <cdr:y>0.54369</cdr:y>
    </cdr:to>
    <cdr:sp macro="" textlink="">
      <cdr:nvSpPr>
        <cdr:cNvPr id="6" name="文本框 5">
          <a:extLst xmlns:a="http://schemas.openxmlformats.org/drawingml/2006/main">
            <a:ext uri="{FF2B5EF4-FFF2-40B4-BE49-F238E27FC236}">
              <a16:creationId xmlns:a16="http://schemas.microsoft.com/office/drawing/2014/main" id="{27D67DF4-02F9-707D-137A-7923633B3A4B}"/>
            </a:ext>
          </a:extLst>
        </cdr:cNvPr>
        <cdr:cNvSpPr txBox="1"/>
      </cdr:nvSpPr>
      <cdr:spPr>
        <a:xfrm xmlns:a="http://schemas.openxmlformats.org/drawingml/2006/main">
          <a:off x="4288080" y="1800225"/>
          <a:ext cx="1504463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just">
            <a:lnSpc>
              <a:spcPct val="100000"/>
            </a:lnSpc>
          </a:pPr>
          <a:r>
            <a:rPr lang="en-US" altLang="zh-CN" sz="36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rPr>
            <a:t>5</a:t>
          </a:r>
          <a:r>
            <a:rPr lang="zh-CN" altLang="en-US" sz="36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rPr>
            <a:t>倍</a:t>
          </a:r>
          <a:r>
            <a:rPr lang="en-US" altLang="zh-CN" sz="36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rPr>
            <a:t>+</a:t>
          </a:r>
          <a:endParaRPr lang="zh-CN" altLang="en-US" sz="3600" b="1" i="0" kern="100" spc="0">
            <a:solidFill>
              <a:schemeClr val="tx1"/>
            </a:solidFill>
            <a:effectLst/>
            <a:latin typeface="+mj-ea"/>
            <a:ea typeface="+mj-ea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0.4993</cdr:x>
      <cdr:y>0.11302</cdr:y>
    </cdr:from>
    <cdr:to>
      <cdr:x>0.49931</cdr:x>
      <cdr:y>0.1792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097B4161-739E-54E9-073C-7532FB9E2D66}"/>
            </a:ext>
          </a:extLst>
        </cdr:cNvPr>
        <cdr:cNvSpPr txBox="1"/>
      </cdr:nvSpPr>
      <cdr:spPr>
        <a:xfrm xmlns:a="http://schemas.openxmlformats.org/drawingml/2006/main">
          <a:off x="5096223" y="489392"/>
          <a:ext cx="65" cy="28655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endParaRPr lang="zh-CN" altLang="en-US" sz="1400" i="0" kern="100" spc="0">
            <a:solidFill>
              <a:schemeClr val="tx1">
                <a:lumMod val="90000"/>
                <a:lumOff val="10000"/>
              </a:schemeClr>
            </a:solidFill>
            <a:effectLst/>
            <a:latin typeface="+mn-ea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D7BBE6FB-4983-42F5-B216-1A2ADEE7DF7A}" type="datetimeFigureOut">
              <a:rPr lang="zh-CN" altLang="en-US" smtClean="0"/>
              <a:pPr/>
              <a:t>2024/7/16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2B735503-9D21-443F-BC18-5459550EB7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02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3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2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503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74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52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D65C48E-C4D8-19BD-987B-D4257AA969A5}"/>
              </a:ext>
            </a:extLst>
          </p:cNvPr>
          <p:cNvSpPr/>
          <p:nvPr/>
        </p:nvSpPr>
        <p:spPr>
          <a:xfrm>
            <a:off x="660400" y="686067"/>
            <a:ext cx="10858500" cy="5476343"/>
          </a:xfrm>
          <a:prstGeom prst="roundRect">
            <a:avLst>
              <a:gd name="adj" fmla="val 8112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0DB2FCA-086E-D4E0-BEBE-B762867DE30C}"/>
              </a:ext>
            </a:extLst>
          </p:cNvPr>
          <p:cNvSpPr/>
          <p:nvPr/>
        </p:nvSpPr>
        <p:spPr>
          <a:xfrm>
            <a:off x="660400" y="686067"/>
            <a:ext cx="10858500" cy="5476343"/>
          </a:xfrm>
          <a:prstGeom prst="roundRect">
            <a:avLst>
              <a:gd name="adj" fmla="val 7881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2700000" algn="tl" rotWithShape="0">
              <a:srgbClr val="CCD3D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4053447-3F3F-4FA0-A3BF-A65449901A9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90795" y="5428896"/>
            <a:ext cx="4613521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>
                <a:solidFill>
                  <a:schemeClr val="tx2">
                    <a:alpha val="52000"/>
                  </a:schemeClr>
                </a:solidFill>
              </a:rPr>
              <a:t>单击此处添加文本</a:t>
            </a:r>
            <a:endParaRPr lang="en-US" altLang="zh-CN" dirty="0">
              <a:solidFill>
                <a:schemeClr val="tx2">
                  <a:alpha val="52000"/>
                </a:schemeClr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A9A35B9-0004-46EC-8177-335D124FDF5A}"/>
              </a:ext>
            </a:extLst>
          </p:cNvPr>
          <p:cNvSpPr/>
          <p:nvPr userDrawn="1"/>
        </p:nvSpPr>
        <p:spPr>
          <a:xfrm>
            <a:off x="1310781" y="1172364"/>
            <a:ext cx="487064" cy="159342"/>
          </a:xfrm>
          <a:prstGeom prst="roundRect">
            <a:avLst>
              <a:gd name="adj" fmla="val 50000"/>
            </a:avLst>
          </a:prstGeom>
          <a:solidFill>
            <a:srgbClr val="CCD3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B2AA777-A7A9-4365-99B4-6CAEA1842C16}"/>
              </a:ext>
            </a:extLst>
          </p:cNvPr>
          <p:cNvGrpSpPr/>
          <p:nvPr userDrawn="1"/>
        </p:nvGrpSpPr>
        <p:grpSpPr>
          <a:xfrm>
            <a:off x="1310781" y="1128453"/>
            <a:ext cx="244750" cy="244750"/>
            <a:chOff x="5694163" y="952817"/>
            <a:chExt cx="807085" cy="807085"/>
          </a:xfrm>
          <a:solidFill>
            <a:srgbClr val="E2E5EE"/>
          </a:solidFill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6EF40C4-8537-4A11-A60E-94154D4F504E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A02633E-AD8B-4AA8-837D-D3AF7B635409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 userDrawn="1"/>
        </p:nvGrpSpPr>
        <p:grpSpPr>
          <a:xfrm>
            <a:off x="10477501" y="1144603"/>
            <a:ext cx="422322" cy="233347"/>
            <a:chOff x="10325100" y="1129667"/>
            <a:chExt cx="559695" cy="206801"/>
          </a:xfrm>
        </p:grpSpPr>
        <p:sp>
          <p:nvSpPr>
            <p:cNvPr id="42" name="矩形: 圆角 41"/>
            <p:cNvSpPr/>
            <p:nvPr/>
          </p:nvSpPr>
          <p:spPr>
            <a:xfrm>
              <a:off x="10325100" y="1129667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10325100" y="1210208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10325100" y="1290749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椭圆 44"/>
          <p:cNvSpPr/>
          <p:nvPr userDrawn="1"/>
        </p:nvSpPr>
        <p:spPr>
          <a:xfrm>
            <a:off x="10716486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10521248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10321520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226454" y="2494224"/>
            <a:ext cx="10858500" cy="830997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>
              <a:lnSpc>
                <a:spcPct val="100000"/>
              </a:lnSpc>
              <a:defRPr lang="zh-CN" altLang="en-US" sz="5400" b="1" dirty="0">
                <a:latin typeface="+mj-ea"/>
                <a:ea typeface="+mj-ea"/>
              </a:defRPr>
            </a:lvl1pPr>
          </a:lstStyle>
          <a:p>
            <a:pPr lvl="0" defTabSz="914354"/>
            <a:r>
              <a:rPr lang="en-US" altLang="zh-CN" dirty="0"/>
              <a:t>OfficePLUS </a:t>
            </a:r>
            <a:r>
              <a:rPr lang="zh-CN" altLang="en-US" dirty="0"/>
              <a:t>标准主题模板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25338" y="3342214"/>
            <a:ext cx="6725966" cy="3600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2400">
                <a:latin typeface="+mn-lt"/>
                <a:ea typeface="+mj-ea"/>
              </a:defRPr>
            </a:lvl1pPr>
          </a:lstStyle>
          <a:p>
            <a:r>
              <a:rPr lang="en-US" altLang="zh-CN"/>
              <a:t>Hedding text here</a:t>
            </a:r>
            <a:endParaRPr lang="en-GB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E23D49-F448-4BBF-A47A-77B2478718E0}"/>
              </a:ext>
            </a:extLst>
          </p:cNvPr>
          <p:cNvSpPr txBox="1">
            <a:spLocks/>
          </p:cNvSpPr>
          <p:nvPr userDrawn="1"/>
        </p:nvSpPr>
        <p:spPr>
          <a:xfrm>
            <a:off x="1220082" y="2461601"/>
            <a:ext cx="10858500" cy="792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5400" dirty="0">
              <a:solidFill>
                <a:srgbClr val="353A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CD65492-7388-5BFF-C691-66D8FDDAC1DC}"/>
              </a:ext>
            </a:extLst>
          </p:cNvPr>
          <p:cNvGrpSpPr/>
          <p:nvPr userDrawn="1"/>
        </p:nvGrpSpPr>
        <p:grpSpPr>
          <a:xfrm>
            <a:off x="658813" y="872331"/>
            <a:ext cx="10874376" cy="5113338"/>
            <a:chOff x="1691035" y="2334578"/>
            <a:chExt cx="3286340" cy="8070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AF631C0-F0F4-7438-CED9-1DD44E04D6AC}"/>
                </a:ext>
              </a:extLst>
            </p:cNvPr>
            <p:cNvSpPr/>
            <p:nvPr/>
          </p:nvSpPr>
          <p:spPr>
            <a:xfrm>
              <a:off x="1691035" y="2334578"/>
              <a:ext cx="3286340" cy="807085"/>
            </a:xfrm>
            <a:prstGeom prst="roundRect">
              <a:avLst>
                <a:gd name="adj" fmla="val 7095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956C6A7-C270-248A-8E08-B43264B246C2}"/>
                </a:ext>
              </a:extLst>
            </p:cNvPr>
            <p:cNvSpPr/>
            <p:nvPr/>
          </p:nvSpPr>
          <p:spPr>
            <a:xfrm>
              <a:off x="1691035" y="2334578"/>
              <a:ext cx="3286340" cy="807085"/>
            </a:xfrm>
            <a:prstGeom prst="roundRect">
              <a:avLst>
                <a:gd name="adj" fmla="val 6515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1141" y="3042908"/>
            <a:ext cx="403390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Font typeface="+mj-lt"/>
              <a:buNone/>
              <a:defRPr sz="4800" b="0">
                <a:solidFill>
                  <a:schemeClr val="tx1">
                    <a:alpha val="7000"/>
                  </a:schemeClr>
                </a:solidFill>
                <a:latin typeface="+mj-lt"/>
              </a:defRPr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E999AB-4D55-7D99-9610-141ED98BD7FC}"/>
              </a:ext>
            </a:extLst>
          </p:cNvPr>
          <p:cNvSpPr txBox="1"/>
          <p:nvPr userDrawn="1"/>
        </p:nvSpPr>
        <p:spPr>
          <a:xfrm>
            <a:off x="1679788" y="1743195"/>
            <a:ext cx="2392362" cy="3475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b="1">
                <a:solidFill>
                  <a:schemeClr val="tx1"/>
                </a:solidFill>
                <a:latin typeface="+mj-ea"/>
                <a:ea typeface="+mj-ea"/>
              </a:rPr>
              <a:t>目录</a:t>
            </a:r>
          </a:p>
          <a:p>
            <a:pPr algn="just">
              <a:lnSpc>
                <a:spcPct val="150000"/>
              </a:lnSpc>
            </a:pPr>
            <a:endParaRPr lang="zh-CN" altLang="en-US" sz="80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AF60E52-17B5-B4B4-BF28-A6ECEC38B09F}"/>
              </a:ext>
            </a:extLst>
          </p:cNvPr>
          <p:cNvGrpSpPr/>
          <p:nvPr userDrawn="1"/>
        </p:nvGrpSpPr>
        <p:grpSpPr>
          <a:xfrm>
            <a:off x="2504419" y="1735655"/>
            <a:ext cx="7183162" cy="2899010"/>
            <a:chOff x="5681798" y="2334577"/>
            <a:chExt cx="819450" cy="80708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87E9D54-F4AC-9D36-5E7C-8DA66F610A9F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08E6C9C-C928-6804-09C6-25691968231B}"/>
                </a:ext>
              </a:extLst>
            </p:cNvPr>
            <p:cNvSpPr/>
            <p:nvPr/>
          </p:nvSpPr>
          <p:spPr>
            <a:xfrm>
              <a:off x="5681798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11" name="标题 10">
            <a:extLst>
              <a:ext uri="{FF2B5EF4-FFF2-40B4-BE49-F238E27FC236}">
                <a16:creationId xmlns:a16="http://schemas.microsoft.com/office/drawing/2014/main" id="{92868965-776D-62D6-806F-F9E8203E6C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418" y="3590443"/>
            <a:ext cx="5731164" cy="70788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>
              <a:lnSpc>
                <a:spcPct val="100000"/>
              </a:lnSpc>
              <a:defRPr lang="zh-CN" altLang="en-US" sz="4000"/>
            </a:lvl1pPr>
          </a:lstStyle>
          <a:p>
            <a:pPr lvl="0" defTabSz="914354"/>
            <a:r>
              <a:rPr lang="zh-CN" altLang="en-US" dirty="0"/>
              <a:t>单击此处添加标题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FE99C65-70CB-EFAF-D4D0-2196D53449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057400"/>
            <a:ext cx="11718926" cy="1539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atin typeface="+mj-lt"/>
                <a:ea typeface="+mj-ea"/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200329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77562CB-9A87-5675-C2D9-DD97A4AAE527}"/>
              </a:ext>
            </a:extLst>
          </p:cNvPr>
          <p:cNvGrpSpPr/>
          <p:nvPr userDrawn="1"/>
        </p:nvGrpSpPr>
        <p:grpSpPr>
          <a:xfrm>
            <a:off x="795235" y="436076"/>
            <a:ext cx="579924" cy="579924"/>
            <a:chOff x="5694163" y="2334577"/>
            <a:chExt cx="807085" cy="80708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60CD714-A7CD-787C-6105-C7793E8A2D2E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CE7F373-A1A5-0607-D7CA-070B79B4F382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268F35-0910-2C8F-55C2-17AB2A1CADA6}"/>
              </a:ext>
            </a:extLst>
          </p:cNvPr>
          <p:cNvGrpSpPr/>
          <p:nvPr userDrawn="1"/>
        </p:nvGrpSpPr>
        <p:grpSpPr>
          <a:xfrm>
            <a:off x="661773" y="366311"/>
            <a:ext cx="370374" cy="370374"/>
            <a:chOff x="5694163" y="2334577"/>
            <a:chExt cx="807085" cy="80708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67DCF11-15D4-9753-B9F9-DBC5FFCF14F0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85842C7-C370-3416-924D-DADCFC0876CD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5CB4B44-FF08-BABF-CEAA-B4359F5F10C8}"/>
              </a:ext>
            </a:extLst>
          </p:cNvPr>
          <p:cNvCxnSpPr>
            <a:cxnSpLocks/>
          </p:cNvCxnSpPr>
          <p:nvPr userDrawn="1"/>
        </p:nvCxnSpPr>
        <p:spPr>
          <a:xfrm flipV="1">
            <a:off x="4496844" y="1016000"/>
            <a:ext cx="7036344" cy="11476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481E266-F9C6-5834-19BB-DAF2CED83C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747" y="641365"/>
            <a:ext cx="580445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386958DE-6D22-210F-10FA-6F8291E8DB06}"/>
              </a:ext>
            </a:extLst>
          </p:cNvPr>
          <p:cNvSpPr/>
          <p:nvPr userDrawn="1"/>
        </p:nvSpPr>
        <p:spPr>
          <a:xfrm>
            <a:off x="660400" y="686067"/>
            <a:ext cx="10858500" cy="5476343"/>
          </a:xfrm>
          <a:prstGeom prst="roundRect">
            <a:avLst>
              <a:gd name="adj" fmla="val 8112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A5007F9-ECD9-244B-5159-C3314AD640B5}"/>
              </a:ext>
            </a:extLst>
          </p:cNvPr>
          <p:cNvSpPr/>
          <p:nvPr userDrawn="1"/>
        </p:nvSpPr>
        <p:spPr>
          <a:xfrm>
            <a:off x="660400" y="686067"/>
            <a:ext cx="10858500" cy="5476343"/>
          </a:xfrm>
          <a:prstGeom prst="roundRect">
            <a:avLst>
              <a:gd name="adj" fmla="val 7881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2700000" algn="tl" rotWithShape="0">
              <a:srgbClr val="CCD3D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AAC7B1-253D-7DFA-1D90-4135723B0B30}"/>
              </a:ext>
            </a:extLst>
          </p:cNvPr>
          <p:cNvSpPr/>
          <p:nvPr userDrawn="1"/>
        </p:nvSpPr>
        <p:spPr>
          <a:xfrm>
            <a:off x="1310781" y="1172364"/>
            <a:ext cx="487064" cy="159342"/>
          </a:xfrm>
          <a:prstGeom prst="roundRect">
            <a:avLst>
              <a:gd name="adj" fmla="val 50000"/>
            </a:avLst>
          </a:prstGeom>
          <a:solidFill>
            <a:srgbClr val="CCD3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46876F1-0040-2413-E3D7-92686FBC801F}"/>
              </a:ext>
            </a:extLst>
          </p:cNvPr>
          <p:cNvGrpSpPr/>
          <p:nvPr userDrawn="1"/>
        </p:nvGrpSpPr>
        <p:grpSpPr>
          <a:xfrm>
            <a:off x="1310781" y="1128453"/>
            <a:ext cx="244750" cy="244750"/>
            <a:chOff x="5694163" y="952817"/>
            <a:chExt cx="807085" cy="807085"/>
          </a:xfrm>
          <a:solidFill>
            <a:srgbClr val="E2E5EE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E82F6BD-804F-D6F2-EC9B-5BCB5A31D1A1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442E0C7-5A7B-6B06-1CB7-72B20A342BE8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AFD215-3090-9249-1A03-FF3F14A4A7A1}"/>
              </a:ext>
            </a:extLst>
          </p:cNvPr>
          <p:cNvGrpSpPr>
            <a:grpSpLocks/>
          </p:cNvGrpSpPr>
          <p:nvPr userDrawn="1"/>
        </p:nvGrpSpPr>
        <p:grpSpPr>
          <a:xfrm>
            <a:off x="10477501" y="1144603"/>
            <a:ext cx="422322" cy="233347"/>
            <a:chOff x="10325100" y="1129667"/>
            <a:chExt cx="559695" cy="20680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FCEBD8C-9082-86FC-6094-91D81210F415}"/>
                </a:ext>
              </a:extLst>
            </p:cNvPr>
            <p:cNvSpPr/>
            <p:nvPr/>
          </p:nvSpPr>
          <p:spPr>
            <a:xfrm>
              <a:off x="10325100" y="1129667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0515CA2-3134-0BF4-90D9-4225FF6D6E04}"/>
                </a:ext>
              </a:extLst>
            </p:cNvPr>
            <p:cNvSpPr/>
            <p:nvPr/>
          </p:nvSpPr>
          <p:spPr>
            <a:xfrm>
              <a:off x="10325100" y="1210208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DE2B31A-05AB-F79B-B34F-BFD4EA2F79FC}"/>
                </a:ext>
              </a:extLst>
            </p:cNvPr>
            <p:cNvSpPr/>
            <p:nvPr/>
          </p:nvSpPr>
          <p:spPr>
            <a:xfrm>
              <a:off x="10325100" y="1290749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A3EE95BC-23CE-5666-874A-B317B7C208BC}"/>
              </a:ext>
            </a:extLst>
          </p:cNvPr>
          <p:cNvSpPr/>
          <p:nvPr userDrawn="1"/>
        </p:nvSpPr>
        <p:spPr>
          <a:xfrm>
            <a:off x="10716486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F053BB5-13CE-DB65-34E4-50F41CA6893F}"/>
              </a:ext>
            </a:extLst>
          </p:cNvPr>
          <p:cNvSpPr/>
          <p:nvPr userDrawn="1"/>
        </p:nvSpPr>
        <p:spPr>
          <a:xfrm>
            <a:off x="10521248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4304A83-67D7-093F-294B-DD1CE936CB30}"/>
              </a:ext>
            </a:extLst>
          </p:cNvPr>
          <p:cNvSpPr/>
          <p:nvPr userDrawn="1"/>
        </p:nvSpPr>
        <p:spPr>
          <a:xfrm>
            <a:off x="10321520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B74278E7-963C-90CD-148C-B41D66D97D26}"/>
              </a:ext>
            </a:extLst>
          </p:cNvPr>
          <p:cNvSpPr/>
          <p:nvPr userDrawn="1"/>
        </p:nvSpPr>
        <p:spPr>
          <a:xfrm>
            <a:off x="1311462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E3E7977C-9CA1-BD03-2ECD-B35644EE28B3}"/>
              </a:ext>
            </a:extLst>
          </p:cNvPr>
          <p:cNvSpPr/>
          <p:nvPr userDrawn="1"/>
        </p:nvSpPr>
        <p:spPr>
          <a:xfrm>
            <a:off x="1433156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847898C9-A81B-6413-536E-BC448313DC31}"/>
              </a:ext>
            </a:extLst>
          </p:cNvPr>
          <p:cNvSpPr/>
          <p:nvPr userDrawn="1"/>
        </p:nvSpPr>
        <p:spPr>
          <a:xfrm>
            <a:off x="1554313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6299A32-86A7-789D-B750-4BC6CCD700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9018" y="4951762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汇报人 </a:t>
            </a:r>
            <a:r>
              <a:rPr lang="en-US" altLang="zh-CN" dirty="0"/>
              <a:t>/ OfficePLUS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634373BD-45B9-E678-FA63-6B79EED87F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9018" y="5245369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en-US" dirty="0"/>
              <a:t>www.officeplus.cn</a:t>
            </a: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C651D731-FDD0-1645-2D73-0E9A67510A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99018" y="2802076"/>
            <a:ext cx="10858500" cy="70788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>
              <a:lnSpc>
                <a:spcPct val="100000"/>
              </a:lnSpc>
              <a:defRPr lang="zh-CN" altLang="en-US" sz="4000" b="1" dirty="0"/>
            </a:lvl1pPr>
          </a:lstStyle>
          <a:p>
            <a:pPr lvl="0" defTabSz="914354"/>
            <a:r>
              <a:rPr lang="en-US" altLang="zh-CN" dirty="0" err="1"/>
              <a:t>Offi</a:t>
            </a:r>
            <a:r>
              <a:rPr lang="zh-CN" altLang="en-US" dirty="0"/>
              <a:t>啦啦啦啦</a:t>
            </a:r>
            <a:r>
              <a:rPr lang="en-US" altLang="zh-CN" dirty="0" err="1"/>
              <a:t>cePLUS</a:t>
            </a:r>
            <a:r>
              <a:rPr lang="en-US" altLang="zh-CN" dirty="0"/>
              <a:t> </a:t>
            </a:r>
            <a:r>
              <a:rPr lang="zh-CN" altLang="en-US" dirty="0"/>
              <a:t>标准主题模板</a:t>
            </a:r>
          </a:p>
        </p:txBody>
      </p:sp>
    </p:spTree>
    <p:extLst>
      <p:ext uri="{BB962C8B-B14F-4D97-AF65-F5344CB8AC3E}">
        <p14:creationId xmlns:p14="http://schemas.microsoft.com/office/powerpoint/2010/main" val="949850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  <p15:guide id="7" orient="horz" pos="640" userDrawn="1">
          <p15:clr>
            <a:srgbClr val="F26B43"/>
          </p15:clr>
        </p15:guide>
        <p15:guide id="8" orient="horz" pos="7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AE425A-CE22-0BC6-115E-F5BC5E43AFB6}"/>
              </a:ext>
            </a:extLst>
          </p:cNvPr>
          <p:cNvGrpSpPr/>
          <p:nvPr/>
        </p:nvGrpSpPr>
        <p:grpSpPr>
          <a:xfrm>
            <a:off x="1232961" y="2027826"/>
            <a:ext cx="9651834" cy="3725307"/>
            <a:chOff x="1232961" y="2027826"/>
            <a:chExt cx="9651834" cy="372530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9202822-F5BD-D8CC-3D3B-AB8959A1BC8C}"/>
                </a:ext>
              </a:extLst>
            </p:cNvPr>
            <p:cNvCxnSpPr/>
            <p:nvPr/>
          </p:nvCxnSpPr>
          <p:spPr>
            <a:xfrm>
              <a:off x="1320305" y="2051641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8CBCB05-64E8-4716-7A41-BBD1BC788E9D}"/>
                </a:ext>
              </a:extLst>
            </p:cNvPr>
            <p:cNvGrpSpPr/>
            <p:nvPr/>
          </p:nvGrpSpPr>
          <p:grpSpPr>
            <a:xfrm>
              <a:off x="9185852" y="2027826"/>
              <a:ext cx="1698943" cy="1744621"/>
              <a:chOff x="9185852" y="2027826"/>
              <a:chExt cx="1698943" cy="1744621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FA43F9E6-26BB-03A2-8A38-76F707BB5EBB}"/>
                  </a:ext>
                </a:extLst>
              </p:cNvPr>
              <p:cNvGrpSpPr/>
              <p:nvPr/>
            </p:nvGrpSpPr>
            <p:grpSpPr>
              <a:xfrm>
                <a:off x="9185852" y="2027826"/>
                <a:ext cx="1522676" cy="1522676"/>
                <a:chOff x="8623139" y="2314936"/>
                <a:chExt cx="1064871" cy="1064871"/>
              </a:xfrm>
            </p:grpSpPr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77C9E083-3E3F-E577-61B0-AB10B85B35EA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29C32678-5419-9F75-77AA-20EEB262C845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0EA8B061-A139-059E-CB36-E5A28ED9D192}"/>
                  </a:ext>
                </a:extLst>
              </p:cNvPr>
              <p:cNvGrpSpPr/>
              <p:nvPr/>
            </p:nvGrpSpPr>
            <p:grpSpPr>
              <a:xfrm>
                <a:off x="10103107" y="2990759"/>
                <a:ext cx="781688" cy="781688"/>
                <a:chOff x="8623139" y="2314936"/>
                <a:chExt cx="1064871" cy="1064871"/>
              </a:xfrm>
            </p:grpSpPr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E8224539-BF84-FFA9-D2D6-B643AF176D7A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E1F12870-451E-4F69-9131-189A7FBD05AD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B72861B-EAA8-E87B-6DE1-9C613DC6DD48}"/>
                </a:ext>
              </a:extLst>
            </p:cNvPr>
            <p:cNvGrpSpPr/>
            <p:nvPr/>
          </p:nvGrpSpPr>
          <p:grpSpPr>
            <a:xfrm>
              <a:off x="1232961" y="2468125"/>
              <a:ext cx="7855367" cy="1368633"/>
              <a:chOff x="1232961" y="2468125"/>
              <a:chExt cx="7855367" cy="1368633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586F911-A620-1C14-92D9-FFD2C7C70B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197" y="2468125"/>
                <a:ext cx="7783131" cy="830997"/>
              </a:xfrm>
              <a:prstGeom prst="rect">
                <a:avLst/>
              </a:prstGeom>
            </p:spPr>
            <p:txBody>
              <a:bodyPr vert="horz" lIns="0" tIns="0" rIns="0" bIns="0" rtlCol="0" anchor="b" anchorCtr="0">
                <a:sp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zh-CN" altLang="en-US" sz="5400" b="1" kern="1200" dirty="0">
                    <a:solidFill>
                      <a:schemeClr val="tx1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pPr>
                  <a:tabLst>
                    <a:tab pos="5205413" algn="l"/>
                  </a:tabLst>
                </a:pPr>
                <a:r>
                  <a:rPr lang="zh-CN" altLang="en-US" dirty="0"/>
                  <a:t>电子系统设计</a:t>
                </a: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4B2B5A-220F-F54E-D040-B042341534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961" y="3342007"/>
                <a:ext cx="6725966" cy="49475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zh-CN" altLang="en-US" sz="2400" kern="1200">
                    <a:solidFill>
                      <a:schemeClr val="tx1"/>
                    </a:solidFill>
                    <a:latin typeface="+mn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  <a:alpha val="61000"/>
                      </a:schemeClr>
                    </a:solidFill>
                  </a:rPr>
                  <a:t>福来轮小车</a:t>
                </a:r>
                <a:endParaRPr lang="en-GB" altLang="zh-CN" dirty="0">
                  <a:solidFill>
                    <a:schemeClr val="tx1">
                      <a:lumMod val="50000"/>
                      <a:lumOff val="50000"/>
                      <a:alpha val="61000"/>
                    </a:schemeClr>
                  </a:solidFill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207C727-1555-D77F-B579-8BC7C7055148}"/>
                </a:ext>
              </a:extLst>
            </p:cNvPr>
            <p:cNvGrpSpPr/>
            <p:nvPr/>
          </p:nvGrpSpPr>
          <p:grpSpPr>
            <a:xfrm>
              <a:off x="1320305" y="4293909"/>
              <a:ext cx="3304484" cy="608440"/>
              <a:chOff x="1320305" y="4293909"/>
              <a:chExt cx="3304484" cy="608440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99CEFC26-A0F8-728D-7D20-ACD4C12CF3F6}"/>
                  </a:ext>
                </a:extLst>
              </p:cNvPr>
              <p:cNvSpPr/>
              <p:nvPr/>
            </p:nvSpPr>
            <p:spPr>
              <a:xfrm>
                <a:off x="1320305" y="4293909"/>
                <a:ext cx="3000836" cy="608440"/>
              </a:xfrm>
              <a:prstGeom prst="roundRect">
                <a:avLst>
                  <a:gd name="adj" fmla="val 50000"/>
                </a:avLst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472685B-E2CD-7EBB-CE57-0474C83CAEA5}"/>
                  </a:ext>
                </a:extLst>
              </p:cNvPr>
              <p:cNvGrpSpPr/>
              <p:nvPr/>
            </p:nvGrpSpPr>
            <p:grpSpPr>
              <a:xfrm>
                <a:off x="1320305" y="4293909"/>
                <a:ext cx="608439" cy="608440"/>
                <a:chOff x="1320305" y="4293909"/>
                <a:chExt cx="608439" cy="608440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C8C40E90-AEC0-E2FD-9A71-DF7C6FC01F82}"/>
                    </a:ext>
                  </a:extLst>
                </p:cNvPr>
                <p:cNvGrpSpPr/>
                <p:nvPr/>
              </p:nvGrpSpPr>
              <p:grpSpPr>
                <a:xfrm>
                  <a:off x="1320305" y="4293909"/>
                  <a:ext cx="608439" cy="608440"/>
                  <a:chOff x="5694163" y="952817"/>
                  <a:chExt cx="807085" cy="807085"/>
                </a:xfrm>
              </p:grpSpPr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98E38C92-3A06-5903-2E19-C409FBFCE25D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13500000" algn="br" rotWithShape="0">
                      <a:schemeClr val="bg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6E69C824-25F2-29C9-71AC-DA53508F8690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2700000" algn="br" rotWithShape="0">
                      <a:srgbClr val="CCD3DC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8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D3847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35" name="任意多边形: 形状 34" title="Icon of a man">
                  <a:extLst>
                    <a:ext uri="{FF2B5EF4-FFF2-40B4-BE49-F238E27FC236}">
                      <a16:creationId xmlns:a16="http://schemas.microsoft.com/office/drawing/2014/main" id="{FED149A6-AB91-8964-EF74-29651DA2468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470786" y="4418844"/>
                  <a:ext cx="275487" cy="358570"/>
                </a:xfrm>
                <a:custGeom>
                  <a:avLst/>
                  <a:gdLst>
                    <a:gd name="T0" fmla="*/ 27 w 261"/>
                    <a:gd name="T1" fmla="*/ 104 h 339"/>
                    <a:gd name="T2" fmla="*/ 131 w 261"/>
                    <a:gd name="T3" fmla="*/ 0 h 339"/>
                    <a:gd name="T4" fmla="*/ 235 w 261"/>
                    <a:gd name="T5" fmla="*/ 104 h 339"/>
                    <a:gd name="T6" fmla="*/ 131 w 261"/>
                    <a:gd name="T7" fmla="*/ 208 h 339"/>
                    <a:gd name="T8" fmla="*/ 27 w 261"/>
                    <a:gd name="T9" fmla="*/ 104 h 339"/>
                    <a:gd name="T10" fmla="*/ 261 w 261"/>
                    <a:gd name="T11" fmla="*/ 339 h 339"/>
                    <a:gd name="T12" fmla="*/ 131 w 261"/>
                    <a:gd name="T13" fmla="*/ 208 h 339"/>
                    <a:gd name="T14" fmla="*/ 0 w 261"/>
                    <a:gd name="T15" fmla="*/ 339 h 339"/>
                    <a:gd name="T16" fmla="*/ 74 w 261"/>
                    <a:gd name="T17" fmla="*/ 221 h 339"/>
                    <a:gd name="T18" fmla="*/ 131 w 261"/>
                    <a:gd name="T19" fmla="*/ 274 h 339"/>
                    <a:gd name="T20" fmla="*/ 187 w 261"/>
                    <a:gd name="T21" fmla="*/ 221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1" h="339">
                      <a:moveTo>
                        <a:pt x="27" y="104"/>
                      </a:moveTo>
                      <a:cubicBezTo>
                        <a:pt x="27" y="47"/>
                        <a:pt x="73" y="0"/>
                        <a:pt x="131" y="0"/>
                      </a:cubicBezTo>
                      <a:cubicBezTo>
                        <a:pt x="188" y="0"/>
                        <a:pt x="235" y="47"/>
                        <a:pt x="235" y="104"/>
                      </a:cubicBezTo>
                      <a:cubicBezTo>
                        <a:pt x="235" y="162"/>
                        <a:pt x="188" y="208"/>
                        <a:pt x="131" y="208"/>
                      </a:cubicBezTo>
                      <a:cubicBezTo>
                        <a:pt x="73" y="208"/>
                        <a:pt x="27" y="162"/>
                        <a:pt x="27" y="104"/>
                      </a:cubicBezTo>
                      <a:close/>
                      <a:moveTo>
                        <a:pt x="261" y="339"/>
                      </a:moveTo>
                      <a:cubicBezTo>
                        <a:pt x="261" y="267"/>
                        <a:pt x="203" y="208"/>
                        <a:pt x="131" y="208"/>
                      </a:cubicBezTo>
                      <a:cubicBezTo>
                        <a:pt x="59" y="208"/>
                        <a:pt x="0" y="267"/>
                        <a:pt x="0" y="339"/>
                      </a:cubicBezTo>
                      <a:moveTo>
                        <a:pt x="74" y="221"/>
                      </a:moveTo>
                      <a:cubicBezTo>
                        <a:pt x="131" y="274"/>
                        <a:pt x="131" y="274"/>
                        <a:pt x="131" y="274"/>
                      </a:cubicBezTo>
                      <a:cubicBezTo>
                        <a:pt x="187" y="221"/>
                        <a:pt x="187" y="221"/>
                        <a:pt x="187" y="221"/>
                      </a:cubicBezTo>
                    </a:path>
                  </a:pathLst>
                </a:custGeom>
                <a:noFill/>
                <a:ln w="25400" cap="sq">
                  <a:solidFill>
                    <a:srgbClr val="8D91A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30" dirty="0"/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7BE69B4-57F6-35D0-858B-43C08EC71A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853" y="4453802"/>
                <a:ext cx="2629936" cy="31393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陈铭达   惠嘉   谢霏</a:t>
                </a:r>
                <a:endParaRPr lang="en-GB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ED5743B-5C52-D224-3919-A5E96AF8EA49}"/>
                </a:ext>
              </a:extLst>
            </p:cNvPr>
            <p:cNvGrpSpPr/>
            <p:nvPr/>
          </p:nvGrpSpPr>
          <p:grpSpPr>
            <a:xfrm>
              <a:off x="4690828" y="4293909"/>
              <a:ext cx="3451686" cy="608440"/>
              <a:chOff x="4690828" y="4293909"/>
              <a:chExt cx="3451686" cy="608440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463C47DE-3CD9-93E0-C657-C668847B2F1F}"/>
                  </a:ext>
                </a:extLst>
              </p:cNvPr>
              <p:cNvSpPr/>
              <p:nvPr/>
            </p:nvSpPr>
            <p:spPr>
              <a:xfrm>
                <a:off x="4690828" y="4293909"/>
                <a:ext cx="3451686" cy="60844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994CE622-EBE4-7045-1BBA-65693A6A8493}"/>
                  </a:ext>
                </a:extLst>
              </p:cNvPr>
              <p:cNvGrpSpPr/>
              <p:nvPr/>
            </p:nvGrpSpPr>
            <p:grpSpPr>
              <a:xfrm>
                <a:off x="4690828" y="4293909"/>
                <a:ext cx="608439" cy="608440"/>
                <a:chOff x="4690828" y="4293909"/>
                <a:chExt cx="608439" cy="608440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5E4E3B37-CB78-D701-A489-DA20BCBFD321}"/>
                    </a:ext>
                  </a:extLst>
                </p:cNvPr>
                <p:cNvGrpSpPr/>
                <p:nvPr/>
              </p:nvGrpSpPr>
              <p:grpSpPr>
                <a:xfrm>
                  <a:off x="4690828" y="4293909"/>
                  <a:ext cx="608439" cy="608440"/>
                  <a:chOff x="5694163" y="952817"/>
                  <a:chExt cx="807085" cy="807085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BAFCF6C0-69AC-4AD6-29E5-7419DB034217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13500000" algn="br" rotWithShape="0">
                      <a:schemeClr val="bg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32FA5FB3-EACB-4532-E693-32F62685600C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2700000" algn="br" rotWithShape="0">
                      <a:srgbClr val="CCD3DC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8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D3847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36" name="任意多边形: 形状 35" title="Icon of a calendar">
                  <a:extLst>
                    <a:ext uri="{FF2B5EF4-FFF2-40B4-BE49-F238E27FC236}">
                      <a16:creationId xmlns:a16="http://schemas.microsoft.com/office/drawing/2014/main" id="{4051DEEE-CA39-D2FF-7CF0-F27EFDD18F2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808447" y="4432380"/>
                  <a:ext cx="353314" cy="338544"/>
                </a:xfrm>
                <a:custGeom>
                  <a:avLst/>
                  <a:gdLst>
                    <a:gd name="T0" fmla="*/ 598 w 598"/>
                    <a:gd name="T1" fmla="*/ 573 h 573"/>
                    <a:gd name="T2" fmla="*/ 0 w 598"/>
                    <a:gd name="T3" fmla="*/ 59 h 573"/>
                    <a:gd name="T4" fmla="*/ 598 w 598"/>
                    <a:gd name="T5" fmla="*/ 341 h 573"/>
                    <a:gd name="T6" fmla="*/ 598 w 598"/>
                    <a:gd name="T7" fmla="*/ 176 h 573"/>
                    <a:gd name="T8" fmla="*/ 120 w 598"/>
                    <a:gd name="T9" fmla="*/ 121 h 573"/>
                    <a:gd name="T10" fmla="*/ 477 w 598"/>
                    <a:gd name="T11" fmla="*/ 121 h 573"/>
                    <a:gd name="T12" fmla="*/ 246 w 598"/>
                    <a:gd name="T13" fmla="*/ 252 h 573"/>
                    <a:gd name="T14" fmla="*/ 232 w 598"/>
                    <a:gd name="T15" fmla="*/ 266 h 573"/>
                    <a:gd name="T16" fmla="*/ 246 w 598"/>
                    <a:gd name="T17" fmla="*/ 259 h 573"/>
                    <a:gd name="T18" fmla="*/ 365 w 598"/>
                    <a:gd name="T19" fmla="*/ 252 h 573"/>
                    <a:gd name="T20" fmla="*/ 351 w 598"/>
                    <a:gd name="T21" fmla="*/ 266 h 573"/>
                    <a:gd name="T22" fmla="*/ 365 w 598"/>
                    <a:gd name="T23" fmla="*/ 257 h 573"/>
                    <a:gd name="T24" fmla="*/ 484 w 598"/>
                    <a:gd name="T25" fmla="*/ 252 h 573"/>
                    <a:gd name="T26" fmla="*/ 470 w 598"/>
                    <a:gd name="T27" fmla="*/ 266 h 573"/>
                    <a:gd name="T28" fmla="*/ 484 w 598"/>
                    <a:gd name="T29" fmla="*/ 259 h 573"/>
                    <a:gd name="T30" fmla="*/ 246 w 598"/>
                    <a:gd name="T31" fmla="*/ 332 h 573"/>
                    <a:gd name="T32" fmla="*/ 232 w 598"/>
                    <a:gd name="T33" fmla="*/ 344 h 573"/>
                    <a:gd name="T34" fmla="*/ 246 w 598"/>
                    <a:gd name="T35" fmla="*/ 339 h 573"/>
                    <a:gd name="T36" fmla="*/ 365 w 598"/>
                    <a:gd name="T37" fmla="*/ 332 h 573"/>
                    <a:gd name="T38" fmla="*/ 351 w 598"/>
                    <a:gd name="T39" fmla="*/ 344 h 573"/>
                    <a:gd name="T40" fmla="*/ 365 w 598"/>
                    <a:gd name="T41" fmla="*/ 337 h 573"/>
                    <a:gd name="T42" fmla="*/ 484 w 598"/>
                    <a:gd name="T43" fmla="*/ 332 h 573"/>
                    <a:gd name="T44" fmla="*/ 470 w 598"/>
                    <a:gd name="T45" fmla="*/ 344 h 573"/>
                    <a:gd name="T46" fmla="*/ 484 w 598"/>
                    <a:gd name="T47" fmla="*/ 339 h 573"/>
                    <a:gd name="T48" fmla="*/ 127 w 598"/>
                    <a:gd name="T49" fmla="*/ 332 h 573"/>
                    <a:gd name="T50" fmla="*/ 113 w 598"/>
                    <a:gd name="T51" fmla="*/ 344 h 573"/>
                    <a:gd name="T52" fmla="*/ 127 w 598"/>
                    <a:gd name="T53" fmla="*/ 337 h 573"/>
                    <a:gd name="T54" fmla="*/ 246 w 598"/>
                    <a:gd name="T55" fmla="*/ 410 h 573"/>
                    <a:gd name="T56" fmla="*/ 232 w 598"/>
                    <a:gd name="T57" fmla="*/ 424 h 573"/>
                    <a:gd name="T58" fmla="*/ 246 w 598"/>
                    <a:gd name="T59" fmla="*/ 417 h 573"/>
                    <a:gd name="T60" fmla="*/ 365 w 598"/>
                    <a:gd name="T61" fmla="*/ 410 h 573"/>
                    <a:gd name="T62" fmla="*/ 351 w 598"/>
                    <a:gd name="T63" fmla="*/ 424 h 573"/>
                    <a:gd name="T64" fmla="*/ 365 w 598"/>
                    <a:gd name="T65" fmla="*/ 417 h 573"/>
                    <a:gd name="T66" fmla="*/ 484 w 598"/>
                    <a:gd name="T67" fmla="*/ 410 h 573"/>
                    <a:gd name="T68" fmla="*/ 470 w 598"/>
                    <a:gd name="T69" fmla="*/ 424 h 573"/>
                    <a:gd name="T70" fmla="*/ 484 w 598"/>
                    <a:gd name="T71" fmla="*/ 417 h 573"/>
                    <a:gd name="T72" fmla="*/ 127 w 598"/>
                    <a:gd name="T73" fmla="*/ 410 h 573"/>
                    <a:gd name="T74" fmla="*/ 113 w 598"/>
                    <a:gd name="T75" fmla="*/ 424 h 573"/>
                    <a:gd name="T76" fmla="*/ 127 w 598"/>
                    <a:gd name="T77" fmla="*/ 417 h 573"/>
                    <a:gd name="T78" fmla="*/ 246 w 598"/>
                    <a:gd name="T79" fmla="*/ 490 h 573"/>
                    <a:gd name="T80" fmla="*/ 232 w 598"/>
                    <a:gd name="T81" fmla="*/ 504 h 573"/>
                    <a:gd name="T82" fmla="*/ 246 w 598"/>
                    <a:gd name="T83" fmla="*/ 497 h 573"/>
                    <a:gd name="T84" fmla="*/ 365 w 598"/>
                    <a:gd name="T85" fmla="*/ 490 h 573"/>
                    <a:gd name="T86" fmla="*/ 351 w 598"/>
                    <a:gd name="T87" fmla="*/ 504 h 573"/>
                    <a:gd name="T88" fmla="*/ 365 w 598"/>
                    <a:gd name="T89" fmla="*/ 497 h 573"/>
                    <a:gd name="T90" fmla="*/ 127 w 598"/>
                    <a:gd name="T91" fmla="*/ 490 h 573"/>
                    <a:gd name="T92" fmla="*/ 113 w 598"/>
                    <a:gd name="T93" fmla="*/ 504 h 573"/>
                    <a:gd name="T94" fmla="*/ 127 w 598"/>
                    <a:gd name="T95" fmla="*/ 495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98" h="573">
                      <a:moveTo>
                        <a:pt x="598" y="341"/>
                      </a:moveTo>
                      <a:lnTo>
                        <a:pt x="598" y="573"/>
                      </a:lnTo>
                      <a:lnTo>
                        <a:pt x="0" y="573"/>
                      </a:lnTo>
                      <a:lnTo>
                        <a:pt x="0" y="59"/>
                      </a:lnTo>
                      <a:lnTo>
                        <a:pt x="598" y="59"/>
                      </a:lnTo>
                      <a:lnTo>
                        <a:pt x="598" y="341"/>
                      </a:lnTo>
                      <a:moveTo>
                        <a:pt x="0" y="176"/>
                      </a:moveTo>
                      <a:lnTo>
                        <a:pt x="598" y="176"/>
                      </a:lnTo>
                      <a:moveTo>
                        <a:pt x="120" y="0"/>
                      </a:moveTo>
                      <a:lnTo>
                        <a:pt x="120" y="121"/>
                      </a:lnTo>
                      <a:moveTo>
                        <a:pt x="477" y="0"/>
                      </a:moveTo>
                      <a:lnTo>
                        <a:pt x="477" y="121"/>
                      </a:lnTo>
                      <a:moveTo>
                        <a:pt x="246" y="259"/>
                      </a:moveTo>
                      <a:lnTo>
                        <a:pt x="246" y="252"/>
                      </a:lnTo>
                      <a:lnTo>
                        <a:pt x="232" y="252"/>
                      </a:lnTo>
                      <a:lnTo>
                        <a:pt x="232" y="266"/>
                      </a:lnTo>
                      <a:lnTo>
                        <a:pt x="246" y="266"/>
                      </a:lnTo>
                      <a:lnTo>
                        <a:pt x="246" y="259"/>
                      </a:lnTo>
                      <a:moveTo>
                        <a:pt x="365" y="257"/>
                      </a:moveTo>
                      <a:lnTo>
                        <a:pt x="365" y="252"/>
                      </a:lnTo>
                      <a:lnTo>
                        <a:pt x="351" y="252"/>
                      </a:lnTo>
                      <a:lnTo>
                        <a:pt x="351" y="266"/>
                      </a:lnTo>
                      <a:lnTo>
                        <a:pt x="365" y="266"/>
                      </a:lnTo>
                      <a:lnTo>
                        <a:pt x="365" y="257"/>
                      </a:lnTo>
                      <a:moveTo>
                        <a:pt x="484" y="259"/>
                      </a:moveTo>
                      <a:lnTo>
                        <a:pt x="484" y="252"/>
                      </a:lnTo>
                      <a:lnTo>
                        <a:pt x="470" y="252"/>
                      </a:lnTo>
                      <a:lnTo>
                        <a:pt x="470" y="266"/>
                      </a:lnTo>
                      <a:lnTo>
                        <a:pt x="484" y="266"/>
                      </a:lnTo>
                      <a:lnTo>
                        <a:pt x="484" y="259"/>
                      </a:lnTo>
                      <a:moveTo>
                        <a:pt x="246" y="339"/>
                      </a:moveTo>
                      <a:lnTo>
                        <a:pt x="246" y="332"/>
                      </a:lnTo>
                      <a:lnTo>
                        <a:pt x="232" y="332"/>
                      </a:lnTo>
                      <a:lnTo>
                        <a:pt x="232" y="344"/>
                      </a:lnTo>
                      <a:lnTo>
                        <a:pt x="246" y="344"/>
                      </a:lnTo>
                      <a:lnTo>
                        <a:pt x="246" y="339"/>
                      </a:lnTo>
                      <a:moveTo>
                        <a:pt x="365" y="337"/>
                      </a:moveTo>
                      <a:lnTo>
                        <a:pt x="365" y="332"/>
                      </a:lnTo>
                      <a:lnTo>
                        <a:pt x="351" y="332"/>
                      </a:lnTo>
                      <a:lnTo>
                        <a:pt x="351" y="344"/>
                      </a:lnTo>
                      <a:lnTo>
                        <a:pt x="365" y="344"/>
                      </a:lnTo>
                      <a:lnTo>
                        <a:pt x="365" y="337"/>
                      </a:lnTo>
                      <a:moveTo>
                        <a:pt x="484" y="339"/>
                      </a:moveTo>
                      <a:lnTo>
                        <a:pt x="484" y="332"/>
                      </a:lnTo>
                      <a:lnTo>
                        <a:pt x="470" y="332"/>
                      </a:lnTo>
                      <a:lnTo>
                        <a:pt x="470" y="344"/>
                      </a:lnTo>
                      <a:lnTo>
                        <a:pt x="484" y="344"/>
                      </a:lnTo>
                      <a:lnTo>
                        <a:pt x="484" y="339"/>
                      </a:lnTo>
                      <a:moveTo>
                        <a:pt x="127" y="337"/>
                      </a:moveTo>
                      <a:lnTo>
                        <a:pt x="127" y="332"/>
                      </a:lnTo>
                      <a:lnTo>
                        <a:pt x="113" y="332"/>
                      </a:lnTo>
                      <a:lnTo>
                        <a:pt x="113" y="344"/>
                      </a:lnTo>
                      <a:lnTo>
                        <a:pt x="127" y="344"/>
                      </a:lnTo>
                      <a:lnTo>
                        <a:pt x="127" y="337"/>
                      </a:lnTo>
                      <a:moveTo>
                        <a:pt x="246" y="417"/>
                      </a:moveTo>
                      <a:lnTo>
                        <a:pt x="246" y="410"/>
                      </a:lnTo>
                      <a:lnTo>
                        <a:pt x="232" y="410"/>
                      </a:lnTo>
                      <a:lnTo>
                        <a:pt x="232" y="424"/>
                      </a:lnTo>
                      <a:lnTo>
                        <a:pt x="246" y="424"/>
                      </a:lnTo>
                      <a:lnTo>
                        <a:pt x="246" y="417"/>
                      </a:lnTo>
                      <a:moveTo>
                        <a:pt x="365" y="417"/>
                      </a:moveTo>
                      <a:lnTo>
                        <a:pt x="365" y="410"/>
                      </a:lnTo>
                      <a:lnTo>
                        <a:pt x="351" y="410"/>
                      </a:lnTo>
                      <a:lnTo>
                        <a:pt x="351" y="424"/>
                      </a:lnTo>
                      <a:lnTo>
                        <a:pt x="365" y="424"/>
                      </a:lnTo>
                      <a:lnTo>
                        <a:pt x="365" y="417"/>
                      </a:lnTo>
                      <a:moveTo>
                        <a:pt x="484" y="417"/>
                      </a:moveTo>
                      <a:lnTo>
                        <a:pt x="484" y="410"/>
                      </a:lnTo>
                      <a:lnTo>
                        <a:pt x="470" y="410"/>
                      </a:lnTo>
                      <a:lnTo>
                        <a:pt x="470" y="424"/>
                      </a:lnTo>
                      <a:lnTo>
                        <a:pt x="484" y="424"/>
                      </a:lnTo>
                      <a:lnTo>
                        <a:pt x="484" y="417"/>
                      </a:lnTo>
                      <a:moveTo>
                        <a:pt x="127" y="417"/>
                      </a:moveTo>
                      <a:lnTo>
                        <a:pt x="127" y="410"/>
                      </a:lnTo>
                      <a:lnTo>
                        <a:pt x="113" y="410"/>
                      </a:lnTo>
                      <a:lnTo>
                        <a:pt x="113" y="424"/>
                      </a:lnTo>
                      <a:lnTo>
                        <a:pt x="127" y="424"/>
                      </a:lnTo>
                      <a:lnTo>
                        <a:pt x="127" y="417"/>
                      </a:lnTo>
                      <a:moveTo>
                        <a:pt x="246" y="497"/>
                      </a:moveTo>
                      <a:lnTo>
                        <a:pt x="246" y="490"/>
                      </a:lnTo>
                      <a:lnTo>
                        <a:pt x="232" y="490"/>
                      </a:lnTo>
                      <a:lnTo>
                        <a:pt x="232" y="504"/>
                      </a:lnTo>
                      <a:lnTo>
                        <a:pt x="246" y="504"/>
                      </a:lnTo>
                      <a:lnTo>
                        <a:pt x="246" y="497"/>
                      </a:lnTo>
                      <a:moveTo>
                        <a:pt x="365" y="497"/>
                      </a:moveTo>
                      <a:lnTo>
                        <a:pt x="365" y="490"/>
                      </a:lnTo>
                      <a:lnTo>
                        <a:pt x="351" y="490"/>
                      </a:lnTo>
                      <a:lnTo>
                        <a:pt x="351" y="504"/>
                      </a:lnTo>
                      <a:lnTo>
                        <a:pt x="365" y="504"/>
                      </a:lnTo>
                      <a:lnTo>
                        <a:pt x="365" y="497"/>
                      </a:lnTo>
                      <a:moveTo>
                        <a:pt x="127" y="495"/>
                      </a:moveTo>
                      <a:lnTo>
                        <a:pt x="127" y="490"/>
                      </a:lnTo>
                      <a:lnTo>
                        <a:pt x="113" y="490"/>
                      </a:lnTo>
                      <a:lnTo>
                        <a:pt x="113" y="504"/>
                      </a:lnTo>
                      <a:lnTo>
                        <a:pt x="127" y="504"/>
                      </a:lnTo>
                      <a:lnTo>
                        <a:pt x="127" y="495"/>
                      </a:lnTo>
                    </a:path>
                  </a:pathLst>
                </a:custGeom>
                <a:noFill/>
                <a:ln w="25400" cap="sq">
                  <a:solidFill>
                    <a:srgbClr val="8D91A8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30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F00D41B-A070-74A8-B95D-5D2A659FD3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5306" y="4453802"/>
                <a:ext cx="2777207" cy="31393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+mn-ea"/>
                  </a:rPr>
                  <a:t>汇报时间：</a:t>
                </a:r>
                <a:r>
                  <a:rPr lang="en-US" altLang="zh-CN" dirty="0"/>
                  <a:t>2024</a:t>
                </a:r>
                <a:r>
                  <a:rPr lang="zh-CN" altLang="en-US" dirty="0">
                    <a:latin typeface="+mj-ea"/>
                    <a:ea typeface="+mj-ea"/>
                  </a:rPr>
                  <a:t>年</a:t>
                </a:r>
                <a:r>
                  <a:rPr lang="en-US" altLang="zh-CN" dirty="0">
                    <a:latin typeface="+mj-ea"/>
                    <a:ea typeface="+mj-ea"/>
                  </a:rPr>
                  <a:t>07</a:t>
                </a:r>
                <a:r>
                  <a:rPr lang="zh-CN" altLang="en-US" dirty="0">
                    <a:latin typeface="+mj-ea"/>
                    <a:ea typeface="+mj-ea"/>
                  </a:rPr>
                  <a:t>月</a:t>
                </a:r>
                <a:r>
                  <a:rPr lang="en-US" altLang="zh-CN" dirty="0"/>
                  <a:t>xx</a:t>
                </a:r>
                <a:r>
                  <a:rPr lang="zh-CN" altLang="en-US" dirty="0">
                    <a:latin typeface="+mj-ea"/>
                    <a:ea typeface="+mj-ea"/>
                  </a:rPr>
                  <a:t>日</a:t>
                </a:r>
                <a:endParaRPr lang="en-US" altLang="zh-CN" dirty="0">
                  <a:latin typeface="+mj-ea"/>
                  <a:ea typeface="+mj-ea"/>
                </a:endParaRPr>
              </a:p>
            </p:txBody>
          </p:sp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3F3EE0F-54F2-D4D0-17D0-1333B3352C7D}"/>
                </a:ext>
              </a:extLst>
            </p:cNvPr>
            <p:cNvSpPr txBox="1">
              <a:spLocks/>
            </p:cNvSpPr>
            <p:nvPr/>
          </p:nvSpPr>
          <p:spPr>
            <a:xfrm>
              <a:off x="1290795" y="5503834"/>
              <a:ext cx="4613521" cy="249299"/>
            </a:xfrm>
            <a:prstGeom prst="rect">
              <a:avLst/>
            </a:prstGeom>
          </p:spPr>
          <p:txBody>
            <a:bodyPr lIns="0" tIns="0" rIns="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alpha val="29000"/>
                    </a:schemeClr>
                  </a:solidFill>
                  <a:latin typeface="+mn-ea"/>
                  <a:ea typeface="+mj-ea"/>
                </a:rPr>
                <a:t>SUMMER  2024</a:t>
              </a:r>
              <a:endParaRPr lang="en-US" altLang="zh-CN" dirty="0">
                <a:solidFill>
                  <a:schemeClr val="tx2">
                    <a:alpha val="29000"/>
                  </a:schemeClr>
                </a:solidFill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4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FF65F1-2FFF-E327-E839-F643927680C8}"/>
              </a:ext>
            </a:extLst>
          </p:cNvPr>
          <p:cNvSpPr txBox="1"/>
          <p:nvPr/>
        </p:nvSpPr>
        <p:spPr>
          <a:xfrm>
            <a:off x="661286" y="2167160"/>
            <a:ext cx="4079689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just"/>
            <a:r>
              <a:rPr lang="zh-CN" altLang="en-US" sz="24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工作目标是衡量被考核人员工作范围关键任务的考核方法</a:t>
            </a:r>
            <a:endParaRPr lang="zh-CN" altLang="en-US" sz="2400" b="1" kern="0">
              <a:effectLst/>
              <a:latin typeface="+mj-ea"/>
              <a:ea typeface="+mj-ea"/>
            </a:endParaRP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工作目标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526FDC-D1A2-9011-4EEA-8514F30365F4}"/>
              </a:ext>
            </a:extLst>
          </p:cNvPr>
          <p:cNvSpPr txBox="1"/>
          <p:nvPr/>
        </p:nvSpPr>
        <p:spPr>
          <a:xfrm>
            <a:off x="560429" y="3501475"/>
            <a:ext cx="4411578" cy="1348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工作目标设定就是由主管领导</a:t>
            </a: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员工在绩效计划时共同商议确定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员工在考核期内应完成的主要工作及效果，考核期结束由主管领导根据所设定的目标打分的考核方式</a:t>
            </a:r>
            <a:endParaRPr lang="zh-CN" altLang="en-US" sz="1400" kern="10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79284CB3-E41E-0BD5-586A-3DB87164A094}"/>
              </a:ext>
            </a:extLst>
          </p:cNvPr>
          <p:cNvCxnSpPr/>
          <p:nvPr/>
        </p:nvCxnSpPr>
        <p:spPr>
          <a:xfrm>
            <a:off x="661286" y="3272577"/>
            <a:ext cx="14609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EB82C98-0824-DA74-419C-ABC80BA50F22}"/>
              </a:ext>
            </a:extLst>
          </p:cNvPr>
          <p:cNvGrpSpPr/>
          <p:nvPr/>
        </p:nvGrpSpPr>
        <p:grpSpPr>
          <a:xfrm>
            <a:off x="658813" y="5184086"/>
            <a:ext cx="524665" cy="141342"/>
            <a:chOff x="10058773" y="1986783"/>
            <a:chExt cx="312798" cy="84266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749721A4-A5AE-0491-1DA6-C0EE960C5771}"/>
                </a:ext>
              </a:extLst>
            </p:cNvPr>
            <p:cNvSpPr/>
            <p:nvPr/>
          </p:nvSpPr>
          <p:spPr>
            <a:xfrm>
              <a:off x="1005877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04F2D9A5-86F5-FBDA-5DE7-2AF3AE659366}"/>
                </a:ext>
              </a:extLst>
            </p:cNvPr>
            <p:cNvSpPr/>
            <p:nvPr/>
          </p:nvSpPr>
          <p:spPr>
            <a:xfrm>
              <a:off x="1017561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C2665A3A-81FB-7244-0DB2-C0869774AD99}"/>
                </a:ext>
              </a:extLst>
            </p:cNvPr>
            <p:cNvSpPr/>
            <p:nvPr/>
          </p:nvSpPr>
          <p:spPr>
            <a:xfrm>
              <a:off x="10287305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437684B-69E6-3D9E-B2F5-3A09EBAB8585}"/>
              </a:ext>
            </a:extLst>
          </p:cNvPr>
          <p:cNvGrpSpPr/>
          <p:nvPr/>
        </p:nvGrpSpPr>
        <p:grpSpPr>
          <a:xfrm>
            <a:off x="5766104" y="1724780"/>
            <a:ext cx="5767084" cy="3692284"/>
            <a:chOff x="5766104" y="1724780"/>
            <a:chExt cx="5767084" cy="3692284"/>
          </a:xfrm>
        </p:grpSpPr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CB0B5A46-868B-C340-5B72-624FDF2FCA31}"/>
                </a:ext>
              </a:extLst>
            </p:cNvPr>
            <p:cNvSpPr/>
            <p:nvPr/>
          </p:nvSpPr>
          <p:spPr>
            <a:xfrm>
              <a:off x="5864553" y="2092972"/>
              <a:ext cx="5519727" cy="3232456"/>
            </a:xfrm>
            <a:prstGeom prst="roundRect">
              <a:avLst>
                <a:gd name="adj" fmla="val 1367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37621DD-B126-17B2-383C-F91D4150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9082" y="2201221"/>
              <a:ext cx="5268568" cy="2982865"/>
            </a:xfrm>
            <a:custGeom>
              <a:avLst/>
              <a:gdLst>
                <a:gd name="connsiteX0" fmla="*/ 261500 w 5064289"/>
                <a:gd name="connsiteY0" fmla="*/ 0 h 2940512"/>
                <a:gd name="connsiteX1" fmla="*/ 4802789 w 5064289"/>
                <a:gd name="connsiteY1" fmla="*/ 0 h 2940512"/>
                <a:gd name="connsiteX2" fmla="*/ 5064289 w 5064289"/>
                <a:gd name="connsiteY2" fmla="*/ 261500 h 2940512"/>
                <a:gd name="connsiteX3" fmla="*/ 5064289 w 5064289"/>
                <a:gd name="connsiteY3" fmla="*/ 2679012 h 2940512"/>
                <a:gd name="connsiteX4" fmla="*/ 4802789 w 5064289"/>
                <a:gd name="connsiteY4" fmla="*/ 2940512 h 2940512"/>
                <a:gd name="connsiteX5" fmla="*/ 261500 w 5064289"/>
                <a:gd name="connsiteY5" fmla="*/ 2940512 h 2940512"/>
                <a:gd name="connsiteX6" fmla="*/ 0 w 5064289"/>
                <a:gd name="connsiteY6" fmla="*/ 2679012 h 2940512"/>
                <a:gd name="connsiteX7" fmla="*/ 0 w 5064289"/>
                <a:gd name="connsiteY7" fmla="*/ 261500 h 2940512"/>
                <a:gd name="connsiteX8" fmla="*/ 261500 w 5064289"/>
                <a:gd name="connsiteY8" fmla="*/ 0 h 294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4289" h="2940512">
                  <a:moveTo>
                    <a:pt x="261500" y="0"/>
                  </a:moveTo>
                  <a:lnTo>
                    <a:pt x="4802789" y="0"/>
                  </a:lnTo>
                  <a:cubicBezTo>
                    <a:pt x="4947211" y="0"/>
                    <a:pt x="5064289" y="117078"/>
                    <a:pt x="5064289" y="261500"/>
                  </a:cubicBezTo>
                  <a:lnTo>
                    <a:pt x="5064289" y="2679012"/>
                  </a:lnTo>
                  <a:cubicBezTo>
                    <a:pt x="5064289" y="2823434"/>
                    <a:pt x="4947211" y="2940512"/>
                    <a:pt x="4802789" y="2940512"/>
                  </a:cubicBezTo>
                  <a:lnTo>
                    <a:pt x="261500" y="2940512"/>
                  </a:lnTo>
                  <a:cubicBezTo>
                    <a:pt x="117078" y="2940512"/>
                    <a:pt x="0" y="2823434"/>
                    <a:pt x="0" y="2679012"/>
                  </a:cubicBezTo>
                  <a:lnTo>
                    <a:pt x="0" y="261500"/>
                  </a:lnTo>
                  <a:cubicBezTo>
                    <a:pt x="0" y="117078"/>
                    <a:pt x="117078" y="0"/>
                    <a:pt x="261500" y="0"/>
                  </a:cubicBezTo>
                  <a:close/>
                </a:path>
              </a:pathLst>
            </a:custGeom>
          </p:spPr>
        </p:pic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6C0DC02-0DC0-03EE-8582-74F0987DFF44}"/>
                </a:ext>
              </a:extLst>
            </p:cNvPr>
            <p:cNvGrpSpPr/>
            <p:nvPr/>
          </p:nvGrpSpPr>
          <p:grpSpPr>
            <a:xfrm>
              <a:off x="10796804" y="1724780"/>
              <a:ext cx="736384" cy="736384"/>
              <a:chOff x="5694163" y="2334577"/>
              <a:chExt cx="807085" cy="807085"/>
            </a:xfrm>
          </p:grpSpPr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985F48FB-4983-B0CE-A77E-5AD0A84A027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97" name="矩形: 圆角 96">
                <a:extLst>
                  <a:ext uri="{FF2B5EF4-FFF2-40B4-BE49-F238E27FC236}">
                    <a16:creationId xmlns:a16="http://schemas.microsoft.com/office/drawing/2014/main" id="{6D4CBE29-835A-C10F-FA6B-EB0224DDF6E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B0D45C09-C59A-FEA8-B000-7C6D064A89AE}"/>
                </a:ext>
              </a:extLst>
            </p:cNvPr>
            <p:cNvGrpSpPr/>
            <p:nvPr/>
          </p:nvGrpSpPr>
          <p:grpSpPr>
            <a:xfrm>
              <a:off x="5766104" y="4951108"/>
              <a:ext cx="465956" cy="465956"/>
              <a:chOff x="5694163" y="2334577"/>
              <a:chExt cx="807085" cy="807085"/>
            </a:xfrm>
          </p:grpSpPr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868BD094-3FF6-B5B9-EB24-2C77842430A2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E404814E-4992-BD0F-4273-D74C97E2E20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005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E8A19-2DE3-0190-DE4D-D4A7534F009B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5B0D5A9-7A4D-B7D0-005D-9A617DA71A69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电源升压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F6136F-A83D-98B6-D5F0-D7B043C5AB51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04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5E33C5-0DD3-F999-7F25-2A313E94DF6D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476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3B7603-9CC3-3FC1-D714-D67322EB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电源升压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20171-D447-CE4A-237E-6652230B6B89}"/>
              </a:ext>
            </a:extLst>
          </p:cNvPr>
          <p:cNvSpPr txBox="1"/>
          <p:nvPr/>
        </p:nvSpPr>
        <p:spPr>
          <a:xfrm>
            <a:off x="796142" y="1552885"/>
            <a:ext cx="5099136" cy="748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芯片选择</a:t>
            </a:r>
            <a:r>
              <a:rPr lang="zh-CN" altLang="en-US" sz="2000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：无电感升压芯片</a:t>
            </a:r>
            <a:r>
              <a:rPr lang="en-US" altLang="zh-CN" sz="2000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PW5410A</a:t>
            </a:r>
            <a:endParaRPr lang="en-US" altLang="zh-CN" sz="20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8F9B-7C43-BC01-7D35-FEC0A380B48C}"/>
              </a:ext>
            </a:extLst>
          </p:cNvPr>
          <p:cNvSpPr txBox="1"/>
          <p:nvPr/>
        </p:nvSpPr>
        <p:spPr>
          <a:xfrm>
            <a:off x="796142" y="2125314"/>
            <a:ext cx="4083485" cy="1578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PW5410A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是一款低噪声、恒定频率（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1.2MHz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）开关电容倍压器。它产生 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2.7V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至 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5V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输入的稳压输出电压，该 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PW5410A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外部元件数量少（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VIN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VOUT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处有一个跨接电容器和两个小型旁路电容器），非常适合小型电池供电应用。</a:t>
            </a:r>
            <a:endParaRPr lang="zh-CN" altLang="en-US" sz="105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5DB7F0-04D3-CE87-FFE0-DE85BCB4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76" y="1686416"/>
            <a:ext cx="2549910" cy="16212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BE272F-00D5-60DC-FBB9-F01A8BD49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82" y="1294550"/>
            <a:ext cx="2304999" cy="20131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ACEBD6-E401-69DF-1863-1E8955995994}"/>
              </a:ext>
            </a:extLst>
          </p:cNvPr>
          <p:cNvSpPr txBox="1"/>
          <p:nvPr/>
        </p:nvSpPr>
        <p:spPr>
          <a:xfrm>
            <a:off x="796142" y="4069344"/>
            <a:ext cx="5099136" cy="748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升压电路</a:t>
            </a:r>
            <a:r>
              <a:rPr lang="zh-CN" altLang="en-US" sz="2000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AE3170-F4EB-0702-1F93-597A9B97B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59" y="4001172"/>
            <a:ext cx="5171426" cy="25522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A20C94-7B14-2A1D-A040-7A1CEF062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68" y="3806952"/>
            <a:ext cx="3922413" cy="29406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156E23-85F1-43B0-AE38-E33DEF710B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631"/>
          <a:stretch/>
        </p:blipFill>
        <p:spPr>
          <a:xfrm>
            <a:off x="10662888" y="3806952"/>
            <a:ext cx="1529112" cy="15721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65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E75CFB-6A31-A48B-AD6B-0799AFC5A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电源升压</a:t>
            </a:r>
          </a:p>
        </p:txBody>
      </p:sp>
    </p:spTree>
    <p:extLst>
      <p:ext uri="{BB962C8B-B14F-4D97-AF65-F5344CB8AC3E}">
        <p14:creationId xmlns:p14="http://schemas.microsoft.com/office/powerpoint/2010/main" val="274102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工作目标原则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2DC9BA3-FDF9-D594-7DEF-F410D99D3BBE}"/>
              </a:ext>
            </a:extLst>
          </p:cNvPr>
          <p:cNvSpPr txBox="1"/>
          <p:nvPr/>
        </p:nvSpPr>
        <p:spPr>
          <a:xfrm>
            <a:off x="5294693" y="5044440"/>
            <a:ext cx="1620000" cy="932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上级和下属认可</a:t>
            </a:r>
            <a:endParaRPr lang="en-US" altLang="zh-CN" sz="1400" i="0" kern="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所设定目标</a:t>
            </a:r>
            <a:endParaRPr lang="zh-CN" altLang="en-US" sz="1400" kern="10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55F7F94-5F7D-20C0-A845-049BEF9628D8}"/>
              </a:ext>
            </a:extLst>
          </p:cNvPr>
          <p:cNvSpPr txBox="1"/>
          <p:nvPr/>
        </p:nvSpPr>
        <p:spPr>
          <a:xfrm>
            <a:off x="7523378" y="5044440"/>
            <a:ext cx="1620000" cy="609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既有挑战性又是</a:t>
            </a:r>
            <a:endParaRPr lang="en-US" altLang="zh-CN" sz="1400" i="0" kern="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可实现的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C1A0D55-FFA2-B8C3-4328-4DF0A877F0F7}"/>
              </a:ext>
            </a:extLst>
          </p:cNvPr>
          <p:cNvSpPr txBox="1"/>
          <p:nvPr/>
        </p:nvSpPr>
        <p:spPr>
          <a:xfrm>
            <a:off x="9852608" y="5044440"/>
            <a:ext cx="1620000" cy="609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所设定的目标必须是与企业紧密相关的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A19E6728-0804-049E-397A-0C4B7B277382}"/>
              </a:ext>
            </a:extLst>
          </p:cNvPr>
          <p:cNvCxnSpPr>
            <a:cxnSpLocks/>
          </p:cNvCxnSpPr>
          <p:nvPr/>
        </p:nvCxnSpPr>
        <p:spPr>
          <a:xfrm>
            <a:off x="10100792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84CC3200-27F5-0098-D37D-4A0F156E5302}"/>
              </a:ext>
            </a:extLst>
          </p:cNvPr>
          <p:cNvCxnSpPr>
            <a:cxnSpLocks/>
          </p:cNvCxnSpPr>
          <p:nvPr/>
        </p:nvCxnSpPr>
        <p:spPr>
          <a:xfrm>
            <a:off x="5553375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7B170A5A-5510-187B-7E60-ED473FB5EA81}"/>
              </a:ext>
            </a:extLst>
          </p:cNvPr>
          <p:cNvCxnSpPr>
            <a:cxnSpLocks/>
          </p:cNvCxnSpPr>
          <p:nvPr/>
        </p:nvCxnSpPr>
        <p:spPr>
          <a:xfrm>
            <a:off x="7836158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578A227-3EB3-BF39-DD5A-3B230952D555}"/>
              </a:ext>
            </a:extLst>
          </p:cNvPr>
          <p:cNvSpPr txBox="1"/>
          <p:nvPr/>
        </p:nvSpPr>
        <p:spPr>
          <a:xfrm>
            <a:off x="5389745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相互认可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1C9A096-C665-09BF-9E30-BE986C56B955}"/>
              </a:ext>
            </a:extLst>
          </p:cNvPr>
          <p:cNvSpPr txBox="1"/>
          <p:nvPr/>
        </p:nvSpPr>
        <p:spPr>
          <a:xfrm>
            <a:off x="7685736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可实现性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DC4F029-0BA0-5335-21D2-4A24F2DD2D88}"/>
              </a:ext>
            </a:extLst>
          </p:cNvPr>
          <p:cNvSpPr txBox="1"/>
          <p:nvPr/>
        </p:nvSpPr>
        <p:spPr>
          <a:xfrm>
            <a:off x="9956864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相关性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C48E57F-476F-7A14-FD5B-455184E041AB}"/>
              </a:ext>
            </a:extLst>
          </p:cNvPr>
          <p:cNvSpPr txBox="1"/>
          <p:nvPr/>
        </p:nvSpPr>
        <p:spPr>
          <a:xfrm>
            <a:off x="695715" y="5044979"/>
            <a:ext cx="1620000" cy="932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有明确具体的</a:t>
            </a:r>
            <a:endParaRPr lang="en-US" altLang="zh-CN" sz="1400" i="0" kern="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结果或成果</a:t>
            </a:r>
            <a:endParaRPr lang="zh-CN" altLang="en-US" sz="1400" kern="10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69B43C31-2E2B-4AEF-2CA5-5268730675F3}"/>
              </a:ext>
            </a:extLst>
          </p:cNvPr>
          <p:cNvCxnSpPr>
            <a:cxnSpLocks/>
          </p:cNvCxnSpPr>
          <p:nvPr/>
        </p:nvCxnSpPr>
        <p:spPr>
          <a:xfrm>
            <a:off x="987809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A4B73A11-8515-F6DE-FB48-1171951B602E}"/>
              </a:ext>
            </a:extLst>
          </p:cNvPr>
          <p:cNvSpPr txBox="1"/>
          <p:nvPr/>
        </p:nvSpPr>
        <p:spPr>
          <a:xfrm>
            <a:off x="799971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明确性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570653B-204B-D148-9BB9-325D5AE42C79}"/>
              </a:ext>
            </a:extLst>
          </p:cNvPr>
          <p:cNvSpPr txBox="1"/>
          <p:nvPr/>
        </p:nvSpPr>
        <p:spPr>
          <a:xfrm>
            <a:off x="3036995" y="5044440"/>
            <a:ext cx="1620000" cy="609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衡量能够通过定性的等级划分进行转化</a:t>
            </a:r>
            <a:endParaRPr lang="zh-CN" altLang="en-US" sz="1400" kern="10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517DD74-6E99-D8EB-C28C-15924E374546}"/>
              </a:ext>
            </a:extLst>
          </p:cNvPr>
          <p:cNvCxnSpPr>
            <a:cxnSpLocks/>
          </p:cNvCxnSpPr>
          <p:nvPr/>
        </p:nvCxnSpPr>
        <p:spPr>
          <a:xfrm>
            <a:off x="3270592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1ACB821-69DC-90FB-77EA-8040E14CB0F2}"/>
              </a:ext>
            </a:extLst>
          </p:cNvPr>
          <p:cNvSpPr txBox="1"/>
          <p:nvPr/>
        </p:nvSpPr>
        <p:spPr>
          <a:xfrm>
            <a:off x="3124498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可衡量性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A3E050-9855-579C-13CD-2D9B1A6986FB}"/>
              </a:ext>
            </a:extLst>
          </p:cNvPr>
          <p:cNvGrpSpPr/>
          <p:nvPr/>
        </p:nvGrpSpPr>
        <p:grpSpPr>
          <a:xfrm>
            <a:off x="917542" y="2112916"/>
            <a:ext cx="1264166" cy="1264168"/>
            <a:chOff x="917542" y="2112916"/>
            <a:chExt cx="1264166" cy="1264168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4C77FD66-113D-D509-3D57-4A4D1CCF4616}"/>
                </a:ext>
              </a:extLst>
            </p:cNvPr>
            <p:cNvGrpSpPr/>
            <p:nvPr/>
          </p:nvGrpSpPr>
          <p:grpSpPr>
            <a:xfrm rot="2700000">
              <a:off x="917541" y="2112917"/>
              <a:ext cx="1264168" cy="1264166"/>
              <a:chOff x="5694163" y="2334577"/>
              <a:chExt cx="807085" cy="807085"/>
            </a:xfrm>
          </p:grpSpPr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31B7D97B-3CDF-78C4-5736-143637158BB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53DF66DE-3B60-74B0-BC74-F86E02809D3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" name="任意多边形: 形状 1" title="Icon of a closed hand with one finger pressing a button">
              <a:extLst>
                <a:ext uri="{FF2B5EF4-FFF2-40B4-BE49-F238E27FC236}">
                  <a16:creationId xmlns:a16="http://schemas.microsoft.com/office/drawing/2014/main" id="{CE515A5B-3F38-AE69-133C-2D3B072991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57118" y="2317505"/>
              <a:ext cx="585014" cy="854992"/>
            </a:xfrm>
            <a:custGeom>
              <a:avLst/>
              <a:gdLst>
                <a:gd name="T0" fmla="*/ 1238 w 2563"/>
                <a:gd name="T1" fmla="*/ 1510 h 3746"/>
                <a:gd name="T2" fmla="*/ 1238 w 2563"/>
                <a:gd name="T3" fmla="*/ 1758 h 3746"/>
                <a:gd name="T4" fmla="*/ 1238 w 2563"/>
                <a:gd name="T5" fmla="*/ 654 h 3746"/>
                <a:gd name="T6" fmla="*/ 1017 w 2563"/>
                <a:gd name="T7" fmla="*/ 433 h 3746"/>
                <a:gd name="T8" fmla="*/ 796 w 2563"/>
                <a:gd name="T9" fmla="*/ 654 h 3746"/>
                <a:gd name="T10" fmla="*/ 796 w 2563"/>
                <a:gd name="T11" fmla="*/ 669 h 3746"/>
                <a:gd name="T12" fmla="*/ 796 w 2563"/>
                <a:gd name="T13" fmla="*/ 2453 h 3746"/>
                <a:gd name="T14" fmla="*/ 662 w 2563"/>
                <a:gd name="T15" fmla="*/ 2508 h 3746"/>
                <a:gd name="T16" fmla="*/ 423 w 2563"/>
                <a:gd name="T17" fmla="*/ 2269 h 3746"/>
                <a:gd name="T18" fmla="*/ 92 w 2563"/>
                <a:gd name="T19" fmla="*/ 2269 h 3746"/>
                <a:gd name="T20" fmla="*/ 92 w 2563"/>
                <a:gd name="T21" fmla="*/ 2600 h 3746"/>
                <a:gd name="T22" fmla="*/ 906 w 2563"/>
                <a:gd name="T23" fmla="*/ 3415 h 3746"/>
                <a:gd name="T24" fmla="*/ 1680 w 2563"/>
                <a:gd name="T25" fmla="*/ 3746 h 3746"/>
                <a:gd name="T26" fmla="*/ 2563 w 2563"/>
                <a:gd name="T27" fmla="*/ 2863 h 3746"/>
                <a:gd name="T28" fmla="*/ 2563 w 2563"/>
                <a:gd name="T29" fmla="*/ 2013 h 3746"/>
                <a:gd name="T30" fmla="*/ 2396 w 2563"/>
                <a:gd name="T31" fmla="*/ 1799 h 3746"/>
                <a:gd name="T32" fmla="*/ 1238 w 2563"/>
                <a:gd name="T33" fmla="*/ 1510 h 3746"/>
                <a:gd name="T34" fmla="*/ 1238 w 2563"/>
                <a:gd name="T35" fmla="*/ 654 h 3746"/>
                <a:gd name="T36" fmla="*/ 1238 w 2563"/>
                <a:gd name="T37" fmla="*/ 1268 h 3746"/>
                <a:gd name="T38" fmla="*/ 1669 w 2563"/>
                <a:gd name="T39" fmla="*/ 654 h 3746"/>
                <a:gd name="T40" fmla="*/ 1016 w 2563"/>
                <a:gd name="T41" fmla="*/ 0 h 3746"/>
                <a:gd name="T42" fmla="*/ 363 w 2563"/>
                <a:gd name="T43" fmla="*/ 654 h 3746"/>
                <a:gd name="T44" fmla="*/ 796 w 2563"/>
                <a:gd name="T45" fmla="*/ 1269 h 3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63" h="3746">
                  <a:moveTo>
                    <a:pt x="1238" y="1510"/>
                  </a:moveTo>
                  <a:cubicBezTo>
                    <a:pt x="1238" y="1758"/>
                    <a:pt x="1238" y="1758"/>
                    <a:pt x="1238" y="1758"/>
                  </a:cubicBezTo>
                  <a:moveTo>
                    <a:pt x="1238" y="654"/>
                  </a:moveTo>
                  <a:cubicBezTo>
                    <a:pt x="1238" y="532"/>
                    <a:pt x="1139" y="433"/>
                    <a:pt x="1017" y="433"/>
                  </a:cubicBezTo>
                  <a:cubicBezTo>
                    <a:pt x="895" y="433"/>
                    <a:pt x="796" y="532"/>
                    <a:pt x="796" y="654"/>
                  </a:cubicBezTo>
                  <a:cubicBezTo>
                    <a:pt x="796" y="654"/>
                    <a:pt x="796" y="659"/>
                    <a:pt x="796" y="669"/>
                  </a:cubicBezTo>
                  <a:cubicBezTo>
                    <a:pt x="796" y="818"/>
                    <a:pt x="796" y="2026"/>
                    <a:pt x="796" y="2453"/>
                  </a:cubicBezTo>
                  <a:cubicBezTo>
                    <a:pt x="796" y="2523"/>
                    <a:pt x="712" y="2557"/>
                    <a:pt x="662" y="2508"/>
                  </a:cubicBezTo>
                  <a:cubicBezTo>
                    <a:pt x="423" y="2269"/>
                    <a:pt x="423" y="2269"/>
                    <a:pt x="423" y="2269"/>
                  </a:cubicBezTo>
                  <a:cubicBezTo>
                    <a:pt x="331" y="2177"/>
                    <a:pt x="183" y="2177"/>
                    <a:pt x="92" y="2269"/>
                  </a:cubicBezTo>
                  <a:cubicBezTo>
                    <a:pt x="0" y="2360"/>
                    <a:pt x="0" y="2508"/>
                    <a:pt x="92" y="2600"/>
                  </a:cubicBezTo>
                  <a:cubicBezTo>
                    <a:pt x="906" y="3415"/>
                    <a:pt x="906" y="3415"/>
                    <a:pt x="906" y="3415"/>
                  </a:cubicBezTo>
                  <a:cubicBezTo>
                    <a:pt x="1104" y="3619"/>
                    <a:pt x="1377" y="3746"/>
                    <a:pt x="1680" y="3746"/>
                  </a:cubicBezTo>
                  <a:cubicBezTo>
                    <a:pt x="2168" y="3746"/>
                    <a:pt x="2563" y="3351"/>
                    <a:pt x="2563" y="2863"/>
                  </a:cubicBezTo>
                  <a:cubicBezTo>
                    <a:pt x="2563" y="2013"/>
                    <a:pt x="2563" y="2013"/>
                    <a:pt x="2563" y="2013"/>
                  </a:cubicBezTo>
                  <a:cubicBezTo>
                    <a:pt x="2563" y="1912"/>
                    <a:pt x="2494" y="1824"/>
                    <a:pt x="2396" y="1799"/>
                  </a:cubicBezTo>
                  <a:cubicBezTo>
                    <a:pt x="1238" y="1510"/>
                    <a:pt x="1238" y="1510"/>
                    <a:pt x="1238" y="1510"/>
                  </a:cubicBezTo>
                  <a:lnTo>
                    <a:pt x="1238" y="654"/>
                  </a:lnTo>
                  <a:close/>
                  <a:moveTo>
                    <a:pt x="1238" y="1268"/>
                  </a:moveTo>
                  <a:cubicBezTo>
                    <a:pt x="1489" y="1177"/>
                    <a:pt x="1669" y="936"/>
                    <a:pt x="1669" y="654"/>
                  </a:cubicBezTo>
                  <a:cubicBezTo>
                    <a:pt x="1669" y="293"/>
                    <a:pt x="1377" y="0"/>
                    <a:pt x="1016" y="0"/>
                  </a:cubicBezTo>
                  <a:cubicBezTo>
                    <a:pt x="655" y="0"/>
                    <a:pt x="363" y="293"/>
                    <a:pt x="363" y="654"/>
                  </a:cubicBezTo>
                  <a:cubicBezTo>
                    <a:pt x="363" y="937"/>
                    <a:pt x="544" y="1178"/>
                    <a:pt x="796" y="1269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1CFE23-01EB-4863-C0A1-A8A031844993}"/>
              </a:ext>
            </a:extLst>
          </p:cNvPr>
          <p:cNvGrpSpPr/>
          <p:nvPr/>
        </p:nvGrpSpPr>
        <p:grpSpPr>
          <a:xfrm>
            <a:off x="3198161" y="2112916"/>
            <a:ext cx="1264166" cy="1264168"/>
            <a:chOff x="3198161" y="2112916"/>
            <a:chExt cx="1264166" cy="1264168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24537DCE-4E3B-F0BA-A5C3-D0E2DB70403B}"/>
                </a:ext>
              </a:extLst>
            </p:cNvPr>
            <p:cNvGrpSpPr/>
            <p:nvPr/>
          </p:nvGrpSpPr>
          <p:grpSpPr>
            <a:xfrm rot="2700000">
              <a:off x="3198160" y="2112917"/>
              <a:ext cx="1264168" cy="1264166"/>
              <a:chOff x="5694163" y="2334577"/>
              <a:chExt cx="807085" cy="807085"/>
            </a:xfrm>
          </p:grpSpPr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CA2F4125-F946-E55D-1DBC-FFF2F3D1CBB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C44A226E-3974-8953-DB66-A09534F190C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3" name="任意多边形: 形状 2" title="Icon of three boxes in a bracket chart">
              <a:extLst>
                <a:ext uri="{FF2B5EF4-FFF2-40B4-BE49-F238E27FC236}">
                  <a16:creationId xmlns:a16="http://schemas.microsoft.com/office/drawing/2014/main" id="{4A609EBB-DC6F-95FD-5101-476DBD0A62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488244" y="2402834"/>
              <a:ext cx="684000" cy="684333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8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AD33AB2-CE39-963B-0BC2-600DE4AD03D0}"/>
              </a:ext>
            </a:extLst>
          </p:cNvPr>
          <p:cNvGrpSpPr/>
          <p:nvPr/>
        </p:nvGrpSpPr>
        <p:grpSpPr>
          <a:xfrm>
            <a:off x="5478780" y="2112916"/>
            <a:ext cx="1264166" cy="1264168"/>
            <a:chOff x="5478780" y="2112916"/>
            <a:chExt cx="1264166" cy="1264168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5B9EDB1A-EB0B-0AFF-9A74-907D3B83B989}"/>
                </a:ext>
              </a:extLst>
            </p:cNvPr>
            <p:cNvGrpSpPr/>
            <p:nvPr/>
          </p:nvGrpSpPr>
          <p:grpSpPr>
            <a:xfrm rot="2700000">
              <a:off x="5478779" y="2112917"/>
              <a:ext cx="1264168" cy="1264166"/>
              <a:chOff x="5694163" y="2334577"/>
              <a:chExt cx="807085" cy="807085"/>
            </a:xfrm>
          </p:grpSpPr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EB36CACB-3767-10CC-AA8F-39EBA52BE2A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889B1121-B309-C703-5D35-B07360AA403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4" name="任意多边形: 形状 3" title="Icon of two hands giving a thumbs-up and thumbs-down">
              <a:extLst>
                <a:ext uri="{FF2B5EF4-FFF2-40B4-BE49-F238E27FC236}">
                  <a16:creationId xmlns:a16="http://schemas.microsoft.com/office/drawing/2014/main" id="{19140D0D-CB47-06A1-773D-FFE79E25FD3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68863" y="2406596"/>
              <a:ext cx="684000" cy="676809"/>
            </a:xfrm>
            <a:custGeom>
              <a:avLst/>
              <a:gdLst>
                <a:gd name="T0" fmla="*/ 3020 w 3790"/>
                <a:gd name="T1" fmla="*/ 1938 h 3750"/>
                <a:gd name="T2" fmla="*/ 2879 w 3790"/>
                <a:gd name="T3" fmla="*/ 2500 h 3750"/>
                <a:gd name="T4" fmla="*/ 3645 w 3790"/>
                <a:gd name="T5" fmla="*/ 2500 h 3750"/>
                <a:gd name="T6" fmla="*/ 3763 w 3790"/>
                <a:gd name="T7" fmla="*/ 2665 h 3750"/>
                <a:gd name="T8" fmla="*/ 3430 w 3790"/>
                <a:gd name="T9" fmla="*/ 3665 h 3750"/>
                <a:gd name="T10" fmla="*/ 3312 w 3790"/>
                <a:gd name="T11" fmla="*/ 3750 h 3750"/>
                <a:gd name="T12" fmla="*/ 1520 w 3790"/>
                <a:gd name="T13" fmla="*/ 3750 h 3750"/>
                <a:gd name="T14" fmla="*/ 1520 w 3790"/>
                <a:gd name="T15" fmla="*/ 2500 h 3750"/>
                <a:gd name="T16" fmla="*/ 1916 w 3790"/>
                <a:gd name="T17" fmla="*/ 2500 h 3750"/>
                <a:gd name="T18" fmla="*/ 2093 w 3790"/>
                <a:gd name="T19" fmla="*/ 2427 h 3750"/>
                <a:gd name="T20" fmla="*/ 2733 w 3790"/>
                <a:gd name="T21" fmla="*/ 1787 h 3750"/>
                <a:gd name="T22" fmla="*/ 2833 w 3790"/>
                <a:gd name="T23" fmla="*/ 1750 h 3750"/>
                <a:gd name="T24" fmla="*/ 3020 w 3790"/>
                <a:gd name="T25" fmla="*/ 1938 h 3750"/>
                <a:gd name="T26" fmla="*/ 958 w 3790"/>
                <a:gd name="T27" fmla="*/ 2000 h 3750"/>
                <a:gd name="T28" fmla="*/ 1057 w 3790"/>
                <a:gd name="T29" fmla="*/ 1963 h 3750"/>
                <a:gd name="T30" fmla="*/ 1697 w 3790"/>
                <a:gd name="T31" fmla="*/ 1323 h 3750"/>
                <a:gd name="T32" fmla="*/ 1874 w 3790"/>
                <a:gd name="T33" fmla="*/ 1250 h 3750"/>
                <a:gd name="T34" fmla="*/ 2270 w 3790"/>
                <a:gd name="T35" fmla="*/ 1250 h 3750"/>
                <a:gd name="T36" fmla="*/ 2270 w 3790"/>
                <a:gd name="T37" fmla="*/ 0 h 3750"/>
                <a:gd name="T38" fmla="*/ 478 w 3790"/>
                <a:gd name="T39" fmla="*/ 0 h 3750"/>
                <a:gd name="T40" fmla="*/ 360 w 3790"/>
                <a:gd name="T41" fmla="*/ 85 h 3750"/>
                <a:gd name="T42" fmla="*/ 27 w 3790"/>
                <a:gd name="T43" fmla="*/ 1085 h 3750"/>
                <a:gd name="T44" fmla="*/ 145 w 3790"/>
                <a:gd name="T45" fmla="*/ 1250 h 3750"/>
                <a:gd name="T46" fmla="*/ 911 w 3790"/>
                <a:gd name="T47" fmla="*/ 1250 h 3750"/>
                <a:gd name="T48" fmla="*/ 770 w 3790"/>
                <a:gd name="T49" fmla="*/ 1813 h 3750"/>
                <a:gd name="T50" fmla="*/ 958 w 3790"/>
                <a:gd name="T51" fmla="*/ 200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90" h="3750">
                  <a:moveTo>
                    <a:pt x="3020" y="1938"/>
                  </a:moveTo>
                  <a:cubicBezTo>
                    <a:pt x="2879" y="2500"/>
                    <a:pt x="2879" y="2500"/>
                    <a:pt x="2879" y="2500"/>
                  </a:cubicBezTo>
                  <a:cubicBezTo>
                    <a:pt x="3645" y="2500"/>
                    <a:pt x="3645" y="2500"/>
                    <a:pt x="3645" y="2500"/>
                  </a:cubicBezTo>
                  <a:cubicBezTo>
                    <a:pt x="3730" y="2500"/>
                    <a:pt x="3790" y="2584"/>
                    <a:pt x="3763" y="2665"/>
                  </a:cubicBezTo>
                  <a:cubicBezTo>
                    <a:pt x="3430" y="3665"/>
                    <a:pt x="3430" y="3665"/>
                    <a:pt x="3430" y="3665"/>
                  </a:cubicBezTo>
                  <a:cubicBezTo>
                    <a:pt x="3413" y="3716"/>
                    <a:pt x="3365" y="3750"/>
                    <a:pt x="3312" y="3750"/>
                  </a:cubicBezTo>
                  <a:cubicBezTo>
                    <a:pt x="1520" y="3750"/>
                    <a:pt x="1520" y="3750"/>
                    <a:pt x="1520" y="3750"/>
                  </a:cubicBezTo>
                  <a:cubicBezTo>
                    <a:pt x="1520" y="2500"/>
                    <a:pt x="1520" y="2500"/>
                    <a:pt x="1520" y="2500"/>
                  </a:cubicBezTo>
                  <a:cubicBezTo>
                    <a:pt x="1916" y="2500"/>
                    <a:pt x="1916" y="2500"/>
                    <a:pt x="1916" y="2500"/>
                  </a:cubicBezTo>
                  <a:cubicBezTo>
                    <a:pt x="1983" y="2500"/>
                    <a:pt x="2046" y="2474"/>
                    <a:pt x="2093" y="2427"/>
                  </a:cubicBezTo>
                  <a:cubicBezTo>
                    <a:pt x="2733" y="1787"/>
                    <a:pt x="2733" y="1787"/>
                    <a:pt x="2733" y="1787"/>
                  </a:cubicBezTo>
                  <a:cubicBezTo>
                    <a:pt x="2757" y="1763"/>
                    <a:pt x="2799" y="1750"/>
                    <a:pt x="2833" y="1750"/>
                  </a:cubicBezTo>
                  <a:cubicBezTo>
                    <a:pt x="2936" y="1750"/>
                    <a:pt x="3020" y="1834"/>
                    <a:pt x="3020" y="1938"/>
                  </a:cubicBezTo>
                  <a:close/>
                  <a:moveTo>
                    <a:pt x="958" y="2000"/>
                  </a:moveTo>
                  <a:cubicBezTo>
                    <a:pt x="991" y="2000"/>
                    <a:pt x="1033" y="1987"/>
                    <a:pt x="1057" y="1963"/>
                  </a:cubicBezTo>
                  <a:cubicBezTo>
                    <a:pt x="1697" y="1323"/>
                    <a:pt x="1697" y="1323"/>
                    <a:pt x="1697" y="1323"/>
                  </a:cubicBezTo>
                  <a:cubicBezTo>
                    <a:pt x="1744" y="1276"/>
                    <a:pt x="1807" y="1250"/>
                    <a:pt x="1874" y="1250"/>
                  </a:cubicBezTo>
                  <a:cubicBezTo>
                    <a:pt x="2270" y="1250"/>
                    <a:pt x="2270" y="1250"/>
                    <a:pt x="2270" y="1250"/>
                  </a:cubicBezTo>
                  <a:cubicBezTo>
                    <a:pt x="2270" y="0"/>
                    <a:pt x="2270" y="0"/>
                    <a:pt x="2270" y="0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5" y="0"/>
                    <a:pt x="377" y="34"/>
                    <a:pt x="360" y="85"/>
                  </a:cubicBezTo>
                  <a:cubicBezTo>
                    <a:pt x="27" y="1085"/>
                    <a:pt x="27" y="1085"/>
                    <a:pt x="27" y="1085"/>
                  </a:cubicBezTo>
                  <a:cubicBezTo>
                    <a:pt x="0" y="1166"/>
                    <a:pt x="60" y="1250"/>
                    <a:pt x="145" y="1250"/>
                  </a:cubicBezTo>
                  <a:cubicBezTo>
                    <a:pt x="911" y="1250"/>
                    <a:pt x="911" y="1250"/>
                    <a:pt x="911" y="1250"/>
                  </a:cubicBezTo>
                  <a:cubicBezTo>
                    <a:pt x="770" y="1813"/>
                    <a:pt x="770" y="1813"/>
                    <a:pt x="770" y="1813"/>
                  </a:cubicBezTo>
                  <a:cubicBezTo>
                    <a:pt x="770" y="1916"/>
                    <a:pt x="854" y="2000"/>
                    <a:pt x="958" y="2000"/>
                  </a:cubicBezTo>
                  <a:close/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FC316D-8883-B7E5-677E-8C649FAD03F8}"/>
              </a:ext>
            </a:extLst>
          </p:cNvPr>
          <p:cNvGrpSpPr/>
          <p:nvPr/>
        </p:nvGrpSpPr>
        <p:grpSpPr>
          <a:xfrm>
            <a:off x="7759399" y="2112916"/>
            <a:ext cx="1264166" cy="1264168"/>
            <a:chOff x="7759399" y="2112916"/>
            <a:chExt cx="1264166" cy="1264168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A97469D9-383D-A86B-828F-7E9B9B8AB1EC}"/>
                </a:ext>
              </a:extLst>
            </p:cNvPr>
            <p:cNvGrpSpPr/>
            <p:nvPr/>
          </p:nvGrpSpPr>
          <p:grpSpPr>
            <a:xfrm rot="2700000">
              <a:off x="7759398" y="2112917"/>
              <a:ext cx="1264168" cy="1264166"/>
              <a:chOff x="5694163" y="2334577"/>
              <a:chExt cx="807085" cy="807085"/>
            </a:xfrm>
          </p:grpSpPr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DE097E5F-763D-BCA1-FEF2-1CDD50F4774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1069AA63-ADF3-4A1C-E1E1-DBA40CEDB779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任意多边形: 形状 4" title="Icon of a rectangle with a smaller rectangle inside and an arrow pointing towards it">
              <a:extLst>
                <a:ext uri="{FF2B5EF4-FFF2-40B4-BE49-F238E27FC236}">
                  <a16:creationId xmlns:a16="http://schemas.microsoft.com/office/drawing/2014/main" id="{43D88BC7-E55D-B880-5B1C-C38814FF928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55585" y="2504354"/>
              <a:ext cx="871794" cy="481292"/>
            </a:xfrm>
            <a:custGeom>
              <a:avLst/>
              <a:gdLst>
                <a:gd name="T0" fmla="*/ 282 w 605"/>
                <a:gd name="T1" fmla="*/ 82 h 334"/>
                <a:gd name="T2" fmla="*/ 365 w 605"/>
                <a:gd name="T3" fmla="*/ 166 h 334"/>
                <a:gd name="T4" fmla="*/ 282 w 605"/>
                <a:gd name="T5" fmla="*/ 252 h 334"/>
                <a:gd name="T6" fmla="*/ 365 w 605"/>
                <a:gd name="T7" fmla="*/ 166 h 334"/>
                <a:gd name="T8" fmla="*/ 184 w 605"/>
                <a:gd name="T9" fmla="*/ 166 h 334"/>
                <a:gd name="T10" fmla="*/ 605 w 605"/>
                <a:gd name="T11" fmla="*/ 122 h 334"/>
                <a:gd name="T12" fmla="*/ 605 w 605"/>
                <a:gd name="T13" fmla="*/ 0 h 334"/>
                <a:gd name="T14" fmla="*/ 0 w 605"/>
                <a:gd name="T15" fmla="*/ 0 h 334"/>
                <a:gd name="T16" fmla="*/ 0 w 605"/>
                <a:gd name="T17" fmla="*/ 334 h 334"/>
                <a:gd name="T18" fmla="*/ 605 w 605"/>
                <a:gd name="T19" fmla="*/ 334 h 334"/>
                <a:gd name="T20" fmla="*/ 605 w 605"/>
                <a:gd name="T21" fmla="*/ 122 h 334"/>
                <a:gd name="T22" fmla="*/ 441 w 605"/>
                <a:gd name="T23" fmla="*/ 0 h 334"/>
                <a:gd name="T24" fmla="*/ 441 w 605"/>
                <a:gd name="T2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5" h="334">
                  <a:moveTo>
                    <a:pt x="282" y="82"/>
                  </a:moveTo>
                  <a:lnTo>
                    <a:pt x="365" y="166"/>
                  </a:lnTo>
                  <a:lnTo>
                    <a:pt x="282" y="252"/>
                  </a:lnTo>
                  <a:moveTo>
                    <a:pt x="365" y="166"/>
                  </a:moveTo>
                  <a:lnTo>
                    <a:pt x="184" y="166"/>
                  </a:lnTo>
                  <a:moveTo>
                    <a:pt x="605" y="122"/>
                  </a:moveTo>
                  <a:lnTo>
                    <a:pt x="605" y="0"/>
                  </a:lnTo>
                  <a:lnTo>
                    <a:pt x="0" y="0"/>
                  </a:lnTo>
                  <a:lnTo>
                    <a:pt x="0" y="334"/>
                  </a:lnTo>
                  <a:lnTo>
                    <a:pt x="605" y="334"/>
                  </a:lnTo>
                  <a:lnTo>
                    <a:pt x="605" y="122"/>
                  </a:lnTo>
                  <a:moveTo>
                    <a:pt x="441" y="0"/>
                  </a:moveTo>
                  <a:lnTo>
                    <a:pt x="441" y="334"/>
                  </a:ln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8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DAE2775-2263-BA17-54EB-D7070127706C}"/>
              </a:ext>
            </a:extLst>
          </p:cNvPr>
          <p:cNvGrpSpPr/>
          <p:nvPr/>
        </p:nvGrpSpPr>
        <p:grpSpPr>
          <a:xfrm>
            <a:off x="10030525" y="2112916"/>
            <a:ext cx="1264166" cy="1264168"/>
            <a:chOff x="10030525" y="2112916"/>
            <a:chExt cx="1264166" cy="1264168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8FBB96F5-8BB2-F80C-8461-05639197AABC}"/>
                </a:ext>
              </a:extLst>
            </p:cNvPr>
            <p:cNvGrpSpPr/>
            <p:nvPr/>
          </p:nvGrpSpPr>
          <p:grpSpPr>
            <a:xfrm rot="2700000">
              <a:off x="10030524" y="2112917"/>
              <a:ext cx="1264168" cy="1264166"/>
              <a:chOff x="5694163" y="2334577"/>
              <a:chExt cx="807085" cy="807085"/>
            </a:xfrm>
          </p:grpSpPr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F6C4AB1E-870D-0F04-EA6C-CF9944653F4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00EC12EB-EB8A-02B7-AEB7-BB98900583A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6" name="任意多边形: 形状 5" title="Icon of a circle and a square with two curved lines making a cycle">
              <a:extLst>
                <a:ext uri="{FF2B5EF4-FFF2-40B4-BE49-F238E27FC236}">
                  <a16:creationId xmlns:a16="http://schemas.microsoft.com/office/drawing/2014/main" id="{52001C35-8D2B-6397-61B8-B2CF6FC5A6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20608" y="2317504"/>
              <a:ext cx="684000" cy="854992"/>
            </a:xfrm>
            <a:custGeom>
              <a:avLst/>
              <a:gdLst>
                <a:gd name="T0" fmla="*/ 1 w 286"/>
                <a:gd name="T1" fmla="*/ 202 h 358"/>
                <a:gd name="T2" fmla="*/ 0 w 286"/>
                <a:gd name="T3" fmla="*/ 181 h 358"/>
                <a:gd name="T4" fmla="*/ 143 w 286"/>
                <a:gd name="T5" fmla="*/ 38 h 358"/>
                <a:gd name="T6" fmla="*/ 162 w 286"/>
                <a:gd name="T7" fmla="*/ 39 h 358"/>
                <a:gd name="T8" fmla="*/ 103 w 286"/>
                <a:gd name="T9" fmla="*/ 319 h 358"/>
                <a:gd name="T10" fmla="*/ 143 w 286"/>
                <a:gd name="T11" fmla="*/ 324 h 358"/>
                <a:gd name="T12" fmla="*/ 286 w 286"/>
                <a:gd name="T13" fmla="*/ 181 h 358"/>
                <a:gd name="T14" fmla="*/ 285 w 286"/>
                <a:gd name="T15" fmla="*/ 164 h 358"/>
                <a:gd name="T16" fmla="*/ 143 w 286"/>
                <a:gd name="T17" fmla="*/ 294 h 358"/>
                <a:gd name="T18" fmla="*/ 102 w 286"/>
                <a:gd name="T19" fmla="*/ 318 h 358"/>
                <a:gd name="T20" fmla="*/ 127 w 286"/>
                <a:gd name="T21" fmla="*/ 358 h 358"/>
                <a:gd name="T22" fmla="*/ 122 w 286"/>
                <a:gd name="T23" fmla="*/ 64 h 358"/>
                <a:gd name="T24" fmla="*/ 163 w 286"/>
                <a:gd name="T25" fmla="*/ 40 h 358"/>
                <a:gd name="T26" fmla="*/ 138 w 286"/>
                <a:gd name="T27" fmla="*/ 0 h 358"/>
                <a:gd name="T28" fmla="*/ 260 w 286"/>
                <a:gd name="T29" fmla="*/ 77 h 358"/>
                <a:gd name="T30" fmla="*/ 201 w 286"/>
                <a:gd name="T31" fmla="*/ 77 h 358"/>
                <a:gd name="T32" fmla="*/ 201 w 286"/>
                <a:gd name="T33" fmla="*/ 135 h 358"/>
                <a:gd name="T34" fmla="*/ 260 w 286"/>
                <a:gd name="T35" fmla="*/ 135 h 358"/>
                <a:gd name="T36" fmla="*/ 260 w 286"/>
                <a:gd name="T37" fmla="*/ 77 h 358"/>
                <a:gd name="T38" fmla="*/ 41 w 286"/>
                <a:gd name="T39" fmla="*/ 301 h 358"/>
                <a:gd name="T40" fmla="*/ 83 w 286"/>
                <a:gd name="T41" fmla="*/ 260 h 358"/>
                <a:gd name="T42" fmla="*/ 41 w 286"/>
                <a:gd name="T43" fmla="*/ 219 h 358"/>
                <a:gd name="T44" fmla="*/ 0 w 286"/>
                <a:gd name="T45" fmla="*/ 260 h 358"/>
                <a:gd name="T46" fmla="*/ 41 w 286"/>
                <a:gd name="T47" fmla="*/ 30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6" h="358">
                  <a:moveTo>
                    <a:pt x="1" y="202"/>
                  </a:moveTo>
                  <a:cubicBezTo>
                    <a:pt x="1" y="195"/>
                    <a:pt x="0" y="188"/>
                    <a:pt x="0" y="181"/>
                  </a:cubicBezTo>
                  <a:cubicBezTo>
                    <a:pt x="0" y="102"/>
                    <a:pt x="64" y="38"/>
                    <a:pt x="143" y="38"/>
                  </a:cubicBezTo>
                  <a:cubicBezTo>
                    <a:pt x="150" y="38"/>
                    <a:pt x="156" y="39"/>
                    <a:pt x="162" y="39"/>
                  </a:cubicBezTo>
                  <a:moveTo>
                    <a:pt x="103" y="319"/>
                  </a:moveTo>
                  <a:cubicBezTo>
                    <a:pt x="116" y="322"/>
                    <a:pt x="129" y="324"/>
                    <a:pt x="143" y="324"/>
                  </a:cubicBezTo>
                  <a:cubicBezTo>
                    <a:pt x="222" y="324"/>
                    <a:pt x="286" y="260"/>
                    <a:pt x="286" y="181"/>
                  </a:cubicBezTo>
                  <a:cubicBezTo>
                    <a:pt x="286" y="175"/>
                    <a:pt x="286" y="169"/>
                    <a:pt x="285" y="164"/>
                  </a:cubicBezTo>
                  <a:moveTo>
                    <a:pt x="143" y="294"/>
                  </a:moveTo>
                  <a:cubicBezTo>
                    <a:pt x="102" y="318"/>
                    <a:pt x="102" y="318"/>
                    <a:pt x="102" y="318"/>
                  </a:cubicBezTo>
                  <a:cubicBezTo>
                    <a:pt x="127" y="358"/>
                    <a:pt x="127" y="358"/>
                    <a:pt x="127" y="358"/>
                  </a:cubicBezTo>
                  <a:moveTo>
                    <a:pt x="122" y="64"/>
                  </a:moveTo>
                  <a:cubicBezTo>
                    <a:pt x="163" y="40"/>
                    <a:pt x="163" y="40"/>
                    <a:pt x="163" y="40"/>
                  </a:cubicBezTo>
                  <a:cubicBezTo>
                    <a:pt x="138" y="0"/>
                    <a:pt x="138" y="0"/>
                    <a:pt x="138" y="0"/>
                  </a:cubicBezTo>
                  <a:moveTo>
                    <a:pt x="260" y="77"/>
                  </a:moveTo>
                  <a:cubicBezTo>
                    <a:pt x="201" y="77"/>
                    <a:pt x="201" y="77"/>
                    <a:pt x="201" y="77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60" y="135"/>
                    <a:pt x="260" y="135"/>
                    <a:pt x="260" y="135"/>
                  </a:cubicBezTo>
                  <a:lnTo>
                    <a:pt x="260" y="77"/>
                  </a:lnTo>
                  <a:close/>
                  <a:moveTo>
                    <a:pt x="41" y="301"/>
                  </a:moveTo>
                  <a:cubicBezTo>
                    <a:pt x="64" y="301"/>
                    <a:pt x="83" y="283"/>
                    <a:pt x="83" y="260"/>
                  </a:cubicBezTo>
                  <a:cubicBezTo>
                    <a:pt x="83" y="237"/>
                    <a:pt x="64" y="219"/>
                    <a:pt x="41" y="219"/>
                  </a:cubicBezTo>
                  <a:cubicBezTo>
                    <a:pt x="19" y="219"/>
                    <a:pt x="0" y="237"/>
                    <a:pt x="0" y="260"/>
                  </a:cubicBezTo>
                  <a:cubicBezTo>
                    <a:pt x="0" y="283"/>
                    <a:pt x="19" y="301"/>
                    <a:pt x="41" y="30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81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16F9409-9D5D-C4FA-6817-D472F483DB05}"/>
              </a:ext>
            </a:extLst>
          </p:cNvPr>
          <p:cNvGrpSpPr/>
          <p:nvPr/>
        </p:nvGrpSpPr>
        <p:grpSpPr>
          <a:xfrm>
            <a:off x="664778" y="1937860"/>
            <a:ext cx="4992758" cy="3243560"/>
            <a:chOff x="5694163" y="2334577"/>
            <a:chExt cx="807085" cy="8070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AE525B9-F0CE-2079-6862-6B254BA0CFC8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6AF21C4-E9BF-F6E6-C3AC-01C9244DAA20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考核指标的原则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DCD7C6-129C-2963-F157-F270BD5D2A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76" y="2069292"/>
            <a:ext cx="4730186" cy="2980696"/>
          </a:xfrm>
          <a:prstGeom prst="roundRect">
            <a:avLst>
              <a:gd name="adj" fmla="val 16598"/>
            </a:avLst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D939027-29ED-0EB6-9D18-E2D1C88DE2D7}"/>
              </a:ext>
            </a:extLst>
          </p:cNvPr>
          <p:cNvGrpSpPr/>
          <p:nvPr/>
        </p:nvGrpSpPr>
        <p:grpSpPr>
          <a:xfrm>
            <a:off x="5141662" y="5415077"/>
            <a:ext cx="465956" cy="465956"/>
            <a:chOff x="5694163" y="2334577"/>
            <a:chExt cx="807085" cy="80708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34FE84D-9CD9-048C-282F-1AD48D3FCCA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9D04C24-BAF4-8A3B-C4ED-546B2D4387A6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458B5F-3F22-0C30-2FC6-AD5B6DB11D86}"/>
              </a:ext>
            </a:extLst>
          </p:cNvPr>
          <p:cNvGrpSpPr/>
          <p:nvPr/>
        </p:nvGrpSpPr>
        <p:grpSpPr>
          <a:xfrm>
            <a:off x="4541079" y="5415077"/>
            <a:ext cx="465956" cy="465956"/>
            <a:chOff x="5694163" y="2334577"/>
            <a:chExt cx="807085" cy="80708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453364F-5814-EFB2-FF0D-A328C344F14A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D3FF5B3-D2C8-6C3F-F1A7-E62BBF883E4E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60059D-AFA4-FA63-3F1A-B5E8028EAC6C}"/>
              </a:ext>
            </a:extLst>
          </p:cNvPr>
          <p:cNvGrpSpPr/>
          <p:nvPr/>
        </p:nvGrpSpPr>
        <p:grpSpPr>
          <a:xfrm>
            <a:off x="3940496" y="5415077"/>
            <a:ext cx="465956" cy="465956"/>
            <a:chOff x="5694163" y="2334577"/>
            <a:chExt cx="807085" cy="80708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8C3A6CC-D96F-3C38-0B7A-CCC3AD1E00F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46DB9A0-073B-0669-1B47-ECF674C7E662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F5E87C4-7CF3-C218-E4D7-17FE874214EC}"/>
              </a:ext>
            </a:extLst>
          </p:cNvPr>
          <p:cNvCxnSpPr>
            <a:cxnSpLocks/>
          </p:cNvCxnSpPr>
          <p:nvPr/>
        </p:nvCxnSpPr>
        <p:spPr>
          <a:xfrm>
            <a:off x="658812" y="5840393"/>
            <a:ext cx="31918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D6E6C71-B29C-036F-23E3-8D2947C1BF25}"/>
              </a:ext>
            </a:extLst>
          </p:cNvPr>
          <p:cNvSpPr txBox="1"/>
          <p:nvPr/>
        </p:nvSpPr>
        <p:spPr>
          <a:xfrm>
            <a:off x="6534466" y="3541752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i="0" kern="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凝聚作用</a:t>
            </a:r>
            <a:endParaRPr lang="zh-CN" altLang="en-US" sz="2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E3351E-6250-622C-C76A-9650E52D1582}"/>
              </a:ext>
            </a:extLst>
          </p:cNvPr>
          <p:cNvSpPr txBox="1"/>
          <p:nvPr/>
        </p:nvSpPr>
        <p:spPr>
          <a:xfrm>
            <a:off x="6314541" y="4006281"/>
            <a:ext cx="5218647" cy="60971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凝聚一切可利用的力量来实现和完成</a:t>
            </a:r>
            <a:r>
              <a:rPr lang="zh-CN" altLang="en-US" sz="1400" i="0" kern="100" spc="0">
                <a:effectLst/>
                <a:latin typeface="+mn-ea"/>
                <a:cs typeface="Times New Roman" panose="02020603050405020304" pitchFamily="18" charset="0"/>
              </a:rPr>
              <a:t>绩效目标</a:t>
            </a: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，可以把大家凝聚在一个共同的目标和方向</a:t>
            </a:r>
            <a:endParaRPr lang="zh-CN" altLang="en-US" kern="10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A52DE8-C5E9-43FC-AB3A-D3A452BEB24D}"/>
              </a:ext>
            </a:extLst>
          </p:cNvPr>
          <p:cNvSpPr txBox="1"/>
          <p:nvPr/>
        </p:nvSpPr>
        <p:spPr>
          <a:xfrm>
            <a:off x="6534466" y="4833774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i="0" kern="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竞争作用</a:t>
            </a:r>
            <a:endParaRPr lang="zh-CN" altLang="en-US" sz="2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B24046-957E-8F9A-0839-DABAE28D0C6C}"/>
              </a:ext>
            </a:extLst>
          </p:cNvPr>
          <p:cNvSpPr txBox="1"/>
          <p:nvPr/>
        </p:nvSpPr>
        <p:spPr>
          <a:xfrm>
            <a:off x="6314541" y="5298303"/>
            <a:ext cx="5218647" cy="60971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员工之间，部门之间，企业与外部之间的竞争的目标和对比标准，使员工为完成绩效考核指标互相竞争</a:t>
            </a:r>
            <a:endParaRPr lang="zh-CN" altLang="en-US" kern="100"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BDFE310-442E-7626-78D4-6DDE5D340610}"/>
              </a:ext>
            </a:extLst>
          </p:cNvPr>
          <p:cNvCxnSpPr>
            <a:cxnSpLocks/>
          </p:cNvCxnSpPr>
          <p:nvPr/>
        </p:nvCxnSpPr>
        <p:spPr>
          <a:xfrm>
            <a:off x="6400798" y="2574316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0BDC99C-F86F-41A2-CC14-BE003CDA9F81}"/>
              </a:ext>
            </a:extLst>
          </p:cNvPr>
          <p:cNvCxnSpPr>
            <a:cxnSpLocks/>
          </p:cNvCxnSpPr>
          <p:nvPr/>
        </p:nvCxnSpPr>
        <p:spPr>
          <a:xfrm>
            <a:off x="6400798" y="3477141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06C2CCC-A43B-52BF-D960-AF995F851CB7}"/>
              </a:ext>
            </a:extLst>
          </p:cNvPr>
          <p:cNvCxnSpPr>
            <a:cxnSpLocks/>
          </p:cNvCxnSpPr>
          <p:nvPr/>
        </p:nvCxnSpPr>
        <p:spPr>
          <a:xfrm>
            <a:off x="6400798" y="4755862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AF17250-D50F-62BA-FDE5-D3EED2463786}"/>
              </a:ext>
            </a:extLst>
          </p:cNvPr>
          <p:cNvSpPr txBox="1"/>
          <p:nvPr/>
        </p:nvSpPr>
        <p:spPr>
          <a:xfrm>
            <a:off x="6534466" y="1721646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i="0" kern="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导向作用</a:t>
            </a:r>
            <a:endParaRPr lang="zh-CN" altLang="en-US" sz="2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F9E8D4-D3ED-B69E-6276-1F4FD70AD8AB}"/>
              </a:ext>
            </a:extLst>
          </p:cNvPr>
          <p:cNvSpPr txBox="1"/>
          <p:nvPr/>
        </p:nvSpPr>
        <p:spPr>
          <a:xfrm>
            <a:off x="6314541" y="2186175"/>
            <a:ext cx="5218647" cy="286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绩效指标就是为员工在工作中明确目标，指导工作</a:t>
            </a:r>
            <a:endParaRPr lang="zh-CN" altLang="en-US" kern="10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9C74FA6-AE46-FD25-00AC-E56239187958}"/>
              </a:ext>
            </a:extLst>
          </p:cNvPr>
          <p:cNvGrpSpPr/>
          <p:nvPr/>
        </p:nvGrpSpPr>
        <p:grpSpPr>
          <a:xfrm>
            <a:off x="6419850" y="1858776"/>
            <a:ext cx="127950" cy="256004"/>
            <a:chOff x="6431280" y="1858776"/>
            <a:chExt cx="127950" cy="25600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53F7B28E-5D9D-49E1-A654-FFB1C5811271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AFE3444C-E239-74EA-ED7D-8D9C620D430B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014AEB9-2851-9403-5F0D-FC4FB53061D6}"/>
              </a:ext>
            </a:extLst>
          </p:cNvPr>
          <p:cNvSpPr txBox="1"/>
          <p:nvPr/>
        </p:nvSpPr>
        <p:spPr>
          <a:xfrm>
            <a:off x="6534466" y="2620124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i="0" kern="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约束作用</a:t>
            </a:r>
            <a:endParaRPr lang="zh-CN" altLang="en-US" sz="2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CBC382-9E11-00FA-B59B-90D455327CB8}"/>
              </a:ext>
            </a:extLst>
          </p:cNvPr>
          <p:cNvSpPr txBox="1"/>
          <p:nvPr/>
        </p:nvSpPr>
        <p:spPr>
          <a:xfrm>
            <a:off x="6314541" y="3084653"/>
            <a:ext cx="5218647" cy="286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约束员工日常行为和管理规范以及工作重点和目标</a:t>
            </a:r>
            <a:endParaRPr lang="zh-CN" altLang="en-US" kern="10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FF42EB4-1942-4A31-6290-55AB32BABD55}"/>
              </a:ext>
            </a:extLst>
          </p:cNvPr>
          <p:cNvGrpSpPr/>
          <p:nvPr/>
        </p:nvGrpSpPr>
        <p:grpSpPr>
          <a:xfrm>
            <a:off x="6419850" y="2737646"/>
            <a:ext cx="127950" cy="256004"/>
            <a:chOff x="6431280" y="1858776"/>
            <a:chExt cx="127950" cy="256004"/>
          </a:xfrm>
        </p:grpSpPr>
        <p:sp>
          <p:nvSpPr>
            <p:cNvPr id="53" name="平行四边形 52">
              <a:extLst>
                <a:ext uri="{FF2B5EF4-FFF2-40B4-BE49-F238E27FC236}">
                  <a16:creationId xmlns:a16="http://schemas.microsoft.com/office/drawing/2014/main" id="{3235B0AC-5F34-3EA4-0959-B0CC70197B5C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DAC49A2-AA2B-8A95-98AD-198B45EE0385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75D663-E405-EC6B-F55B-24B53AD1EC18}"/>
              </a:ext>
            </a:extLst>
          </p:cNvPr>
          <p:cNvGrpSpPr/>
          <p:nvPr/>
        </p:nvGrpSpPr>
        <p:grpSpPr>
          <a:xfrm>
            <a:off x="6419850" y="3669894"/>
            <a:ext cx="127950" cy="256004"/>
            <a:chOff x="6431280" y="1858776"/>
            <a:chExt cx="127950" cy="256004"/>
          </a:xfrm>
        </p:grpSpPr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2B716DF2-8005-49E1-A7A4-E6593231E678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72670190-5691-8750-7D86-78389B711CF3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AA02F86-B417-B8C2-DD9B-43190ACF3071}"/>
              </a:ext>
            </a:extLst>
          </p:cNvPr>
          <p:cNvGrpSpPr/>
          <p:nvPr/>
        </p:nvGrpSpPr>
        <p:grpSpPr>
          <a:xfrm>
            <a:off x="6419850" y="4949838"/>
            <a:ext cx="127950" cy="256004"/>
            <a:chOff x="6431280" y="1858776"/>
            <a:chExt cx="127950" cy="256004"/>
          </a:xfrm>
        </p:grpSpPr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D9409D30-8A4C-1EF8-0E29-EE5F92C20326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>
              <a:extLst>
                <a:ext uri="{FF2B5EF4-FFF2-40B4-BE49-F238E27FC236}">
                  <a16:creationId xmlns:a16="http://schemas.microsoft.com/office/drawing/2014/main" id="{FEC4BB04-F06E-DD38-D885-40D4EE72A950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05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考核指标的要求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AA18799-E76D-D289-B6C3-FD0D646B1EA8}"/>
              </a:ext>
            </a:extLst>
          </p:cNvPr>
          <p:cNvGrpSpPr/>
          <p:nvPr/>
        </p:nvGrpSpPr>
        <p:grpSpPr>
          <a:xfrm>
            <a:off x="658812" y="2070659"/>
            <a:ext cx="3161626" cy="4000501"/>
            <a:chOff x="658812" y="2070659"/>
            <a:chExt cx="3161626" cy="400050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9660EDA-5EAA-6DC3-9674-AC667B1BB581}"/>
                </a:ext>
              </a:extLst>
            </p:cNvPr>
            <p:cNvGrpSpPr/>
            <p:nvPr/>
          </p:nvGrpSpPr>
          <p:grpSpPr>
            <a:xfrm>
              <a:off x="658812" y="2070659"/>
              <a:ext cx="3161625" cy="4000501"/>
              <a:chOff x="5694163" y="2334577"/>
              <a:chExt cx="807085" cy="807085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47EF21BD-D743-5ECE-88C4-7BC1CB9D19E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81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386BF6CE-2D6D-DBCB-575D-6E05449CAA3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2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B51B728-941F-62EC-3689-D4621DACA0B4}"/>
                </a:ext>
              </a:extLst>
            </p:cNvPr>
            <p:cNvSpPr/>
            <p:nvPr/>
          </p:nvSpPr>
          <p:spPr>
            <a:xfrm>
              <a:off x="658813" y="5996939"/>
              <a:ext cx="3161625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 title="Icon of a closed hand with one finger pointed and a curved line below the finger">
              <a:extLst>
                <a:ext uri="{FF2B5EF4-FFF2-40B4-BE49-F238E27FC236}">
                  <a16:creationId xmlns:a16="http://schemas.microsoft.com/office/drawing/2014/main" id="{C6C6DC86-9E57-5973-1485-7B5AAE3C61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0423" y="2431505"/>
              <a:ext cx="467883" cy="468000"/>
            </a:xfrm>
            <a:custGeom>
              <a:avLst/>
              <a:gdLst>
                <a:gd name="T0" fmla="*/ 2250 w 3750"/>
                <a:gd name="T1" fmla="*/ 1219 h 3750"/>
                <a:gd name="T2" fmla="*/ 2250 w 3750"/>
                <a:gd name="T3" fmla="*/ 1500 h 3750"/>
                <a:gd name="T4" fmla="*/ 2250 w 3750"/>
                <a:gd name="T5" fmla="*/ 250 h 3750"/>
                <a:gd name="T6" fmla="*/ 2000 w 3750"/>
                <a:gd name="T7" fmla="*/ 0 h 3750"/>
                <a:gd name="T8" fmla="*/ 1750 w 3750"/>
                <a:gd name="T9" fmla="*/ 250 h 3750"/>
                <a:gd name="T10" fmla="*/ 1750 w 3750"/>
                <a:gd name="T11" fmla="*/ 267 h 3750"/>
                <a:gd name="T12" fmla="*/ 1750 w 3750"/>
                <a:gd name="T13" fmla="*/ 2287 h 3750"/>
                <a:gd name="T14" fmla="*/ 1599 w 3750"/>
                <a:gd name="T15" fmla="*/ 2349 h 3750"/>
                <a:gd name="T16" fmla="*/ 1328 w 3750"/>
                <a:gd name="T17" fmla="*/ 2078 h 3750"/>
                <a:gd name="T18" fmla="*/ 953 w 3750"/>
                <a:gd name="T19" fmla="*/ 2078 h 3750"/>
                <a:gd name="T20" fmla="*/ 953 w 3750"/>
                <a:gd name="T21" fmla="*/ 2453 h 3750"/>
                <a:gd name="T22" fmla="*/ 1875 w 3750"/>
                <a:gd name="T23" fmla="*/ 3375 h 3750"/>
                <a:gd name="T24" fmla="*/ 2750 w 3750"/>
                <a:gd name="T25" fmla="*/ 3750 h 3750"/>
                <a:gd name="T26" fmla="*/ 3750 w 3750"/>
                <a:gd name="T27" fmla="*/ 2750 h 3750"/>
                <a:gd name="T28" fmla="*/ 3750 w 3750"/>
                <a:gd name="T29" fmla="*/ 1789 h 3750"/>
                <a:gd name="T30" fmla="*/ 3561 w 3750"/>
                <a:gd name="T31" fmla="*/ 1546 h 3750"/>
                <a:gd name="T32" fmla="*/ 2250 w 3750"/>
                <a:gd name="T33" fmla="*/ 1219 h 3750"/>
                <a:gd name="T34" fmla="*/ 2250 w 3750"/>
                <a:gd name="T35" fmla="*/ 250 h 3750"/>
                <a:gd name="T36" fmla="*/ 1291 w 3750"/>
                <a:gd name="T37" fmla="*/ 500 h 3750"/>
                <a:gd name="T38" fmla="*/ 500 w 3750"/>
                <a:gd name="T39" fmla="*/ 500 h 3750"/>
                <a:gd name="T40" fmla="*/ 500 w 3750"/>
                <a:gd name="T41" fmla="*/ 500 h 3750"/>
                <a:gd name="T42" fmla="*/ 0 w 3750"/>
                <a:gd name="T43" fmla="*/ 1000 h 3750"/>
                <a:gd name="T44" fmla="*/ 500 w 3750"/>
                <a:gd name="T45" fmla="*/ 1500 h 3750"/>
                <a:gd name="T46" fmla="*/ 2699 w 3750"/>
                <a:gd name="T47" fmla="*/ 500 h 3750"/>
                <a:gd name="T48" fmla="*/ 3000 w 3750"/>
                <a:gd name="T49" fmla="*/ 500 h 3750"/>
                <a:gd name="T50" fmla="*/ 3000 w 3750"/>
                <a:gd name="T51" fmla="*/ 500 h 3750"/>
                <a:gd name="T52" fmla="*/ 3250 w 3750"/>
                <a:gd name="T53" fmla="*/ 250 h 3750"/>
                <a:gd name="T54" fmla="*/ 3000 w 3750"/>
                <a:gd name="T55" fmla="*/ 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50" h="3750">
                  <a:moveTo>
                    <a:pt x="2250" y="1219"/>
                  </a:moveTo>
                  <a:cubicBezTo>
                    <a:pt x="2250" y="1500"/>
                    <a:pt x="2250" y="1500"/>
                    <a:pt x="2250" y="1500"/>
                  </a:cubicBezTo>
                  <a:moveTo>
                    <a:pt x="2250" y="250"/>
                  </a:moveTo>
                  <a:cubicBezTo>
                    <a:pt x="2250" y="112"/>
                    <a:pt x="2138" y="0"/>
                    <a:pt x="2000" y="0"/>
                  </a:cubicBezTo>
                  <a:cubicBezTo>
                    <a:pt x="1862" y="0"/>
                    <a:pt x="1750" y="112"/>
                    <a:pt x="1750" y="250"/>
                  </a:cubicBezTo>
                  <a:cubicBezTo>
                    <a:pt x="1750" y="250"/>
                    <a:pt x="1750" y="256"/>
                    <a:pt x="1750" y="267"/>
                  </a:cubicBezTo>
                  <a:cubicBezTo>
                    <a:pt x="1750" y="436"/>
                    <a:pt x="1750" y="1804"/>
                    <a:pt x="1750" y="2287"/>
                  </a:cubicBezTo>
                  <a:cubicBezTo>
                    <a:pt x="1750" y="2366"/>
                    <a:pt x="1654" y="2404"/>
                    <a:pt x="1599" y="2349"/>
                  </a:cubicBezTo>
                  <a:cubicBezTo>
                    <a:pt x="1328" y="2078"/>
                    <a:pt x="1328" y="2078"/>
                    <a:pt x="1328" y="2078"/>
                  </a:cubicBezTo>
                  <a:cubicBezTo>
                    <a:pt x="1224" y="1974"/>
                    <a:pt x="1056" y="1974"/>
                    <a:pt x="953" y="2078"/>
                  </a:cubicBezTo>
                  <a:cubicBezTo>
                    <a:pt x="849" y="2181"/>
                    <a:pt x="849" y="2349"/>
                    <a:pt x="953" y="2453"/>
                  </a:cubicBezTo>
                  <a:cubicBezTo>
                    <a:pt x="1875" y="3375"/>
                    <a:pt x="1875" y="3375"/>
                    <a:pt x="1875" y="3375"/>
                  </a:cubicBezTo>
                  <a:cubicBezTo>
                    <a:pt x="2099" y="3607"/>
                    <a:pt x="2408" y="3750"/>
                    <a:pt x="2750" y="3750"/>
                  </a:cubicBezTo>
                  <a:cubicBezTo>
                    <a:pt x="3303" y="3750"/>
                    <a:pt x="3750" y="3303"/>
                    <a:pt x="3750" y="2750"/>
                  </a:cubicBezTo>
                  <a:cubicBezTo>
                    <a:pt x="3750" y="1789"/>
                    <a:pt x="3750" y="1789"/>
                    <a:pt x="3750" y="1789"/>
                  </a:cubicBezTo>
                  <a:cubicBezTo>
                    <a:pt x="3750" y="1674"/>
                    <a:pt x="3672" y="1574"/>
                    <a:pt x="3561" y="1546"/>
                  </a:cubicBezTo>
                  <a:cubicBezTo>
                    <a:pt x="2250" y="1219"/>
                    <a:pt x="2250" y="1219"/>
                    <a:pt x="2250" y="1219"/>
                  </a:cubicBezTo>
                  <a:lnTo>
                    <a:pt x="2250" y="250"/>
                  </a:lnTo>
                  <a:close/>
                  <a:moveTo>
                    <a:pt x="1291" y="500"/>
                  </a:moveTo>
                  <a:cubicBezTo>
                    <a:pt x="500" y="500"/>
                    <a:pt x="500" y="500"/>
                    <a:pt x="500" y="5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224" y="500"/>
                    <a:pt x="0" y="724"/>
                    <a:pt x="0" y="1000"/>
                  </a:cubicBezTo>
                  <a:cubicBezTo>
                    <a:pt x="0" y="1276"/>
                    <a:pt x="224" y="1500"/>
                    <a:pt x="500" y="1500"/>
                  </a:cubicBezTo>
                  <a:moveTo>
                    <a:pt x="2699" y="500"/>
                  </a:moveTo>
                  <a:cubicBezTo>
                    <a:pt x="3000" y="500"/>
                    <a:pt x="3000" y="500"/>
                    <a:pt x="3000" y="500"/>
                  </a:cubicBezTo>
                  <a:cubicBezTo>
                    <a:pt x="3000" y="500"/>
                    <a:pt x="3000" y="500"/>
                    <a:pt x="3000" y="500"/>
                  </a:cubicBezTo>
                  <a:cubicBezTo>
                    <a:pt x="3138" y="500"/>
                    <a:pt x="3250" y="388"/>
                    <a:pt x="3250" y="250"/>
                  </a:cubicBezTo>
                  <a:cubicBezTo>
                    <a:pt x="3250" y="112"/>
                    <a:pt x="3138" y="0"/>
                    <a:pt x="3000" y="0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955515C-512B-815A-19C7-8FB85059FC7A}"/>
                </a:ext>
              </a:extLst>
            </p:cNvPr>
            <p:cNvSpPr txBox="1"/>
            <p:nvPr/>
          </p:nvSpPr>
          <p:spPr>
            <a:xfrm>
              <a:off x="1070423" y="3169146"/>
              <a:ext cx="1700255" cy="30777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以战略为导向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B22C29D-94C8-7129-DC1F-D7A2D17FE72E}"/>
                </a:ext>
              </a:extLst>
            </p:cNvPr>
            <p:cNvSpPr txBox="1"/>
            <p:nvPr/>
          </p:nvSpPr>
          <p:spPr>
            <a:xfrm>
              <a:off x="1070423" y="3723143"/>
              <a:ext cx="2617149" cy="125604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绩效考核的导向性是通过绩效指标来实现的，绩效考核能否实现导向战略，实际上就是通过战略导向的绩效指标的设计来实现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DE049BB-529F-4D62-B7B2-FAF2464B6192}"/>
                </a:ext>
              </a:extLst>
            </p:cNvPr>
            <p:cNvGrpSpPr/>
            <p:nvPr/>
          </p:nvGrpSpPr>
          <p:grpSpPr>
            <a:xfrm>
              <a:off x="1079163" y="5371124"/>
              <a:ext cx="524665" cy="141342"/>
              <a:chOff x="10058773" y="1986783"/>
              <a:chExt cx="312798" cy="84266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2042BD4A-AE9A-1BAC-02C7-7F31908F903E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AF7D7828-34A2-92CE-5531-7CC1C5F19F4A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C7C9E67-A743-3E8A-3769-5FA9E9456439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4BD086-080B-C867-74BF-487EEBCEAD65}"/>
              </a:ext>
            </a:extLst>
          </p:cNvPr>
          <p:cNvGrpSpPr/>
          <p:nvPr/>
        </p:nvGrpSpPr>
        <p:grpSpPr>
          <a:xfrm>
            <a:off x="4403726" y="2070659"/>
            <a:ext cx="3161625" cy="4000501"/>
            <a:chOff x="4403726" y="2070659"/>
            <a:chExt cx="3161625" cy="400050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FF488A0-9604-FC8B-3429-209EB13690D9}"/>
                </a:ext>
              </a:extLst>
            </p:cNvPr>
            <p:cNvGrpSpPr/>
            <p:nvPr/>
          </p:nvGrpSpPr>
          <p:grpSpPr>
            <a:xfrm>
              <a:off x="4403726" y="2070659"/>
              <a:ext cx="3161625" cy="4000501"/>
              <a:chOff x="5694163" y="2334577"/>
              <a:chExt cx="807085" cy="80708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5464756-7F58-DC2B-BAA1-C3E47F79159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81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71F6C4A-2F04-0AD4-5C0E-5929B4EA0FF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2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B2ACD9F-F3D5-17FE-0AB5-418B5CF1D8E2}"/>
                </a:ext>
              </a:extLst>
            </p:cNvPr>
            <p:cNvSpPr/>
            <p:nvPr/>
          </p:nvSpPr>
          <p:spPr>
            <a:xfrm>
              <a:off x="4403726" y="5996939"/>
              <a:ext cx="3161625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 title="Icon of a book and a pencil">
              <a:extLst>
                <a:ext uri="{FF2B5EF4-FFF2-40B4-BE49-F238E27FC236}">
                  <a16:creationId xmlns:a16="http://schemas.microsoft.com/office/drawing/2014/main" id="{29A3C9F1-C677-3ECD-9151-ED9F7E4190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07933" y="2431505"/>
              <a:ext cx="510939" cy="468000"/>
            </a:xfrm>
            <a:custGeom>
              <a:avLst/>
              <a:gdLst>
                <a:gd name="T0" fmla="*/ 223 w 330"/>
                <a:gd name="T1" fmla="*/ 0 h 301"/>
                <a:gd name="T2" fmla="*/ 223 w 330"/>
                <a:gd name="T3" fmla="*/ 284 h 301"/>
                <a:gd name="T4" fmla="*/ 31 w 330"/>
                <a:gd name="T5" fmla="*/ 284 h 301"/>
                <a:gd name="T6" fmla="*/ 0 w 330"/>
                <a:gd name="T7" fmla="*/ 233 h 301"/>
                <a:gd name="T8" fmla="*/ 0 w 330"/>
                <a:gd name="T9" fmla="*/ 31 h 301"/>
                <a:gd name="T10" fmla="*/ 43 w 330"/>
                <a:gd name="T11" fmla="*/ 0 h 301"/>
                <a:gd name="T12" fmla="*/ 223 w 330"/>
                <a:gd name="T13" fmla="*/ 0 h 301"/>
                <a:gd name="T14" fmla="*/ 223 w 330"/>
                <a:gd name="T15" fmla="*/ 228 h 301"/>
                <a:gd name="T16" fmla="*/ 48 w 330"/>
                <a:gd name="T17" fmla="*/ 227 h 301"/>
                <a:gd name="T18" fmla="*/ 2 w 330"/>
                <a:gd name="T19" fmla="*/ 252 h 301"/>
                <a:gd name="T20" fmla="*/ 316 w 330"/>
                <a:gd name="T21" fmla="*/ 301 h 301"/>
                <a:gd name="T22" fmla="*/ 316 w 330"/>
                <a:gd name="T23" fmla="*/ 301 h 301"/>
                <a:gd name="T24" fmla="*/ 330 w 330"/>
                <a:gd name="T25" fmla="*/ 278 h 301"/>
                <a:gd name="T26" fmla="*/ 330 w 330"/>
                <a:gd name="T27" fmla="*/ 19 h 301"/>
                <a:gd name="T28" fmla="*/ 316 w 330"/>
                <a:gd name="T29" fmla="*/ 0 h 301"/>
                <a:gd name="T30" fmla="*/ 302 w 330"/>
                <a:gd name="T31" fmla="*/ 19 h 301"/>
                <a:gd name="T32" fmla="*/ 302 w 330"/>
                <a:gd name="T33" fmla="*/ 278 h 301"/>
                <a:gd name="T34" fmla="*/ 316 w 330"/>
                <a:gd name="T35" fmla="*/ 301 h 301"/>
                <a:gd name="T36" fmla="*/ 330 w 330"/>
                <a:gd name="T37" fmla="*/ 41 h 301"/>
                <a:gd name="T38" fmla="*/ 302 w 330"/>
                <a:gd name="T39" fmla="*/ 43 h 301"/>
                <a:gd name="T40" fmla="*/ 330 w 330"/>
                <a:gd name="T41" fmla="*/ 265 h 301"/>
                <a:gd name="T42" fmla="*/ 302 w 330"/>
                <a:gd name="T43" fmla="*/ 26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0" h="301">
                  <a:moveTo>
                    <a:pt x="223" y="0"/>
                  </a:moveTo>
                  <a:cubicBezTo>
                    <a:pt x="223" y="284"/>
                    <a:pt x="223" y="284"/>
                    <a:pt x="223" y="284"/>
                  </a:cubicBezTo>
                  <a:cubicBezTo>
                    <a:pt x="31" y="284"/>
                    <a:pt x="31" y="284"/>
                    <a:pt x="31" y="284"/>
                  </a:cubicBezTo>
                  <a:cubicBezTo>
                    <a:pt x="31" y="284"/>
                    <a:pt x="0" y="287"/>
                    <a:pt x="0" y="233"/>
                  </a:cubicBezTo>
                  <a:cubicBezTo>
                    <a:pt x="0" y="193"/>
                    <a:pt x="0" y="31"/>
                    <a:pt x="0" y="31"/>
                  </a:cubicBezTo>
                  <a:cubicBezTo>
                    <a:pt x="0" y="31"/>
                    <a:pt x="2" y="0"/>
                    <a:pt x="43" y="0"/>
                  </a:cubicBezTo>
                  <a:cubicBezTo>
                    <a:pt x="80" y="0"/>
                    <a:pt x="223" y="0"/>
                    <a:pt x="223" y="0"/>
                  </a:cubicBezTo>
                  <a:close/>
                  <a:moveTo>
                    <a:pt x="223" y="228"/>
                  </a:moveTo>
                  <a:cubicBezTo>
                    <a:pt x="41" y="228"/>
                    <a:pt x="48" y="227"/>
                    <a:pt x="48" y="227"/>
                  </a:cubicBezTo>
                  <a:cubicBezTo>
                    <a:pt x="48" y="227"/>
                    <a:pt x="6" y="223"/>
                    <a:pt x="2" y="252"/>
                  </a:cubicBezTo>
                  <a:moveTo>
                    <a:pt x="316" y="301"/>
                  </a:moveTo>
                  <a:cubicBezTo>
                    <a:pt x="316" y="301"/>
                    <a:pt x="316" y="301"/>
                    <a:pt x="316" y="301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30" y="278"/>
                    <a:pt x="330" y="278"/>
                    <a:pt x="330" y="19"/>
                  </a:cubicBezTo>
                  <a:cubicBezTo>
                    <a:pt x="330" y="19"/>
                    <a:pt x="329" y="0"/>
                    <a:pt x="316" y="0"/>
                  </a:cubicBezTo>
                  <a:cubicBezTo>
                    <a:pt x="303" y="0"/>
                    <a:pt x="302" y="19"/>
                    <a:pt x="302" y="19"/>
                  </a:cubicBezTo>
                  <a:cubicBezTo>
                    <a:pt x="302" y="19"/>
                    <a:pt x="302" y="19"/>
                    <a:pt x="302" y="278"/>
                  </a:cubicBezTo>
                  <a:cubicBezTo>
                    <a:pt x="302" y="278"/>
                    <a:pt x="302" y="278"/>
                    <a:pt x="316" y="301"/>
                  </a:cubicBezTo>
                  <a:close/>
                  <a:moveTo>
                    <a:pt x="330" y="41"/>
                  </a:moveTo>
                  <a:cubicBezTo>
                    <a:pt x="313" y="22"/>
                    <a:pt x="302" y="43"/>
                    <a:pt x="302" y="43"/>
                  </a:cubicBezTo>
                  <a:moveTo>
                    <a:pt x="330" y="265"/>
                  </a:moveTo>
                  <a:cubicBezTo>
                    <a:pt x="316" y="244"/>
                    <a:pt x="302" y="265"/>
                    <a:pt x="302" y="265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3BEB522-445D-432F-6D89-928D269509A0}"/>
                </a:ext>
              </a:extLst>
            </p:cNvPr>
            <p:cNvSpPr txBox="1"/>
            <p:nvPr/>
          </p:nvSpPr>
          <p:spPr>
            <a:xfrm>
              <a:off x="4792693" y="3169146"/>
              <a:ext cx="2054035" cy="30777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以工作分析为基础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D2B3D5D-2790-6C5C-0E7E-F024D6C5CFE3}"/>
                </a:ext>
              </a:extLst>
            </p:cNvPr>
            <p:cNvSpPr txBox="1"/>
            <p:nvPr/>
          </p:nvSpPr>
          <p:spPr>
            <a:xfrm>
              <a:off x="4792693" y="3723143"/>
              <a:ext cx="2617149" cy="93288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工作分析是一切人力资源管理工作的基础，是设计绩效考核指标的基础依据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4C148CB-F916-E91A-4E44-5302680D1D07}"/>
                </a:ext>
              </a:extLst>
            </p:cNvPr>
            <p:cNvGrpSpPr/>
            <p:nvPr/>
          </p:nvGrpSpPr>
          <p:grpSpPr>
            <a:xfrm>
              <a:off x="4746973" y="5371124"/>
              <a:ext cx="524665" cy="141342"/>
              <a:chOff x="10058773" y="1986783"/>
              <a:chExt cx="312798" cy="84266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817A71E-91FA-D94D-C556-1043131D40AE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D28E474-733E-4B75-DADD-03430CC9646A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9EFB6C2-F3A9-0034-1DD2-6472141ED6BE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689B98-B595-1876-D2B4-DA2E45EC4DFD}"/>
              </a:ext>
            </a:extLst>
          </p:cNvPr>
          <p:cNvGrpSpPr/>
          <p:nvPr/>
        </p:nvGrpSpPr>
        <p:grpSpPr>
          <a:xfrm>
            <a:off x="8366849" y="2070659"/>
            <a:ext cx="3166339" cy="4000501"/>
            <a:chOff x="8366849" y="2070659"/>
            <a:chExt cx="3166339" cy="4000501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453C551-CDA2-2EC0-4C0A-D1572133A5F7}"/>
                </a:ext>
              </a:extLst>
            </p:cNvPr>
            <p:cNvGrpSpPr/>
            <p:nvPr/>
          </p:nvGrpSpPr>
          <p:grpSpPr>
            <a:xfrm>
              <a:off x="8366849" y="2070659"/>
              <a:ext cx="3161625" cy="4000501"/>
              <a:chOff x="5694163" y="2334577"/>
              <a:chExt cx="807085" cy="807085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8F92574-DAF4-40A3-8C9A-6CD5CF67DE0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81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918EC05F-B10F-8CB1-581C-EC50355F959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2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EAC600B-3D7C-AD9D-5A52-492C773E43DB}"/>
                </a:ext>
              </a:extLst>
            </p:cNvPr>
            <p:cNvSpPr/>
            <p:nvPr/>
          </p:nvSpPr>
          <p:spPr>
            <a:xfrm>
              <a:off x="8371563" y="5996939"/>
              <a:ext cx="3161625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 title="Icon of a newspaper">
              <a:extLst>
                <a:ext uri="{FF2B5EF4-FFF2-40B4-BE49-F238E27FC236}">
                  <a16:creationId xmlns:a16="http://schemas.microsoft.com/office/drawing/2014/main" id="{7E76E7AA-491D-8D73-4074-7B9B4EC2581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0980" y="2431505"/>
              <a:ext cx="701129" cy="468000"/>
            </a:xfrm>
            <a:custGeom>
              <a:avLst/>
              <a:gdLst>
                <a:gd name="T0" fmla="*/ 3240 w 3738"/>
                <a:gd name="T1" fmla="*/ 0 h 2493"/>
                <a:gd name="T2" fmla="*/ 3240 w 3738"/>
                <a:gd name="T3" fmla="*/ 499 h 2493"/>
                <a:gd name="T4" fmla="*/ 3738 w 3738"/>
                <a:gd name="T5" fmla="*/ 499 h 2493"/>
                <a:gd name="T6" fmla="*/ 3738 w 3738"/>
                <a:gd name="T7" fmla="*/ 2119 h 2493"/>
                <a:gd name="T8" fmla="*/ 3365 w 3738"/>
                <a:gd name="T9" fmla="*/ 2493 h 2493"/>
                <a:gd name="T10" fmla="*/ 361 w 3738"/>
                <a:gd name="T11" fmla="*/ 2493 h 2493"/>
                <a:gd name="T12" fmla="*/ 0 w 3738"/>
                <a:gd name="T13" fmla="*/ 2132 h 2493"/>
                <a:gd name="T14" fmla="*/ 0 w 3738"/>
                <a:gd name="T15" fmla="*/ 0 h 2493"/>
                <a:gd name="T16" fmla="*/ 3240 w 3738"/>
                <a:gd name="T17" fmla="*/ 0 h 2493"/>
                <a:gd name="T18" fmla="*/ 3240 w 3738"/>
                <a:gd name="T19" fmla="*/ 499 h 2493"/>
                <a:gd name="T20" fmla="*/ 3240 w 3738"/>
                <a:gd name="T21" fmla="*/ 1994 h 2493"/>
                <a:gd name="T22" fmla="*/ 2866 w 3738"/>
                <a:gd name="T23" fmla="*/ 499 h 2493"/>
                <a:gd name="T24" fmla="*/ 374 w 3738"/>
                <a:gd name="T25" fmla="*/ 499 h 2493"/>
                <a:gd name="T26" fmla="*/ 2866 w 3738"/>
                <a:gd name="T27" fmla="*/ 1994 h 2493"/>
                <a:gd name="T28" fmla="*/ 1869 w 3738"/>
                <a:gd name="T29" fmla="*/ 1994 h 2493"/>
                <a:gd name="T30" fmla="*/ 2866 w 3738"/>
                <a:gd name="T31" fmla="*/ 1496 h 2493"/>
                <a:gd name="T32" fmla="*/ 1869 w 3738"/>
                <a:gd name="T33" fmla="*/ 1496 h 2493"/>
                <a:gd name="T34" fmla="*/ 2866 w 3738"/>
                <a:gd name="T35" fmla="*/ 997 h 2493"/>
                <a:gd name="T36" fmla="*/ 1869 w 3738"/>
                <a:gd name="T37" fmla="*/ 997 h 2493"/>
                <a:gd name="T38" fmla="*/ 498 w 3738"/>
                <a:gd name="T39" fmla="*/ 1994 h 2493"/>
                <a:gd name="T40" fmla="*/ 1495 w 3738"/>
                <a:gd name="T41" fmla="*/ 1994 h 2493"/>
                <a:gd name="T42" fmla="*/ 1495 w 3738"/>
                <a:gd name="T43" fmla="*/ 992 h 2493"/>
                <a:gd name="T44" fmla="*/ 498 w 3738"/>
                <a:gd name="T45" fmla="*/ 992 h 2493"/>
                <a:gd name="T46" fmla="*/ 498 w 3738"/>
                <a:gd name="T47" fmla="*/ 1994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38" h="2493">
                  <a:moveTo>
                    <a:pt x="3240" y="0"/>
                  </a:moveTo>
                  <a:cubicBezTo>
                    <a:pt x="3240" y="499"/>
                    <a:pt x="3240" y="499"/>
                    <a:pt x="3240" y="499"/>
                  </a:cubicBezTo>
                  <a:cubicBezTo>
                    <a:pt x="3738" y="499"/>
                    <a:pt x="3738" y="499"/>
                    <a:pt x="3738" y="499"/>
                  </a:cubicBezTo>
                  <a:cubicBezTo>
                    <a:pt x="3738" y="2119"/>
                    <a:pt x="3738" y="2119"/>
                    <a:pt x="3738" y="2119"/>
                  </a:cubicBezTo>
                  <a:cubicBezTo>
                    <a:pt x="3738" y="2325"/>
                    <a:pt x="3571" y="2493"/>
                    <a:pt x="3365" y="2493"/>
                  </a:cubicBezTo>
                  <a:cubicBezTo>
                    <a:pt x="361" y="2493"/>
                    <a:pt x="361" y="2493"/>
                    <a:pt x="361" y="2493"/>
                  </a:cubicBezTo>
                  <a:cubicBezTo>
                    <a:pt x="161" y="2493"/>
                    <a:pt x="0" y="2331"/>
                    <a:pt x="0" y="21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40" y="0"/>
                  </a:lnTo>
                  <a:close/>
                  <a:moveTo>
                    <a:pt x="3240" y="499"/>
                  </a:moveTo>
                  <a:cubicBezTo>
                    <a:pt x="3240" y="1994"/>
                    <a:pt x="3240" y="1994"/>
                    <a:pt x="3240" y="1994"/>
                  </a:cubicBezTo>
                  <a:moveTo>
                    <a:pt x="2866" y="499"/>
                  </a:moveTo>
                  <a:cubicBezTo>
                    <a:pt x="374" y="499"/>
                    <a:pt x="374" y="499"/>
                    <a:pt x="374" y="499"/>
                  </a:cubicBezTo>
                  <a:moveTo>
                    <a:pt x="2866" y="1994"/>
                  </a:moveTo>
                  <a:cubicBezTo>
                    <a:pt x="1869" y="1994"/>
                    <a:pt x="1869" y="1994"/>
                    <a:pt x="1869" y="1994"/>
                  </a:cubicBezTo>
                  <a:moveTo>
                    <a:pt x="2866" y="1496"/>
                  </a:moveTo>
                  <a:cubicBezTo>
                    <a:pt x="1869" y="1496"/>
                    <a:pt x="1869" y="1496"/>
                    <a:pt x="1869" y="1496"/>
                  </a:cubicBezTo>
                  <a:moveTo>
                    <a:pt x="2866" y="997"/>
                  </a:moveTo>
                  <a:cubicBezTo>
                    <a:pt x="1869" y="997"/>
                    <a:pt x="1869" y="997"/>
                    <a:pt x="1869" y="997"/>
                  </a:cubicBezTo>
                  <a:moveTo>
                    <a:pt x="498" y="1994"/>
                  </a:moveTo>
                  <a:cubicBezTo>
                    <a:pt x="1495" y="1994"/>
                    <a:pt x="1495" y="1994"/>
                    <a:pt x="1495" y="1994"/>
                  </a:cubicBezTo>
                  <a:cubicBezTo>
                    <a:pt x="1495" y="992"/>
                    <a:pt x="1495" y="992"/>
                    <a:pt x="1495" y="992"/>
                  </a:cubicBezTo>
                  <a:cubicBezTo>
                    <a:pt x="498" y="992"/>
                    <a:pt x="498" y="992"/>
                    <a:pt x="498" y="992"/>
                  </a:cubicBezTo>
                  <a:lnTo>
                    <a:pt x="498" y="1994"/>
                  </a:lnTo>
                  <a:close/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8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25C7E07-7C6E-8CBF-0589-DEAF4E8CB968}"/>
                </a:ext>
              </a:extLst>
            </p:cNvPr>
            <p:cNvSpPr txBox="1"/>
            <p:nvPr/>
          </p:nvSpPr>
          <p:spPr>
            <a:xfrm>
              <a:off x="8764822" y="3169146"/>
              <a:ext cx="2329898" cy="30777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综合业务绩效考核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74D01B0-15BE-78D9-B7C0-669D70221BA6}"/>
                </a:ext>
              </a:extLst>
            </p:cNvPr>
            <p:cNvSpPr txBox="1"/>
            <p:nvPr/>
          </p:nvSpPr>
          <p:spPr>
            <a:xfrm>
              <a:off x="8764822" y="3723143"/>
              <a:ext cx="2617149" cy="93288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关键绩效指标构成公司战略目标的有效组成部分或支持体系</a:t>
              </a:r>
              <a:r>
                <a:rPr lang="en-US" altLang="zh-CN" sz="1400">
                  <a:latin typeface="+mn-ea"/>
                </a:rPr>
                <a:t>,</a:t>
              </a:r>
              <a:r>
                <a:rPr lang="zh-CN" altLang="en-US" sz="1400">
                  <a:latin typeface="+mn-ea"/>
                </a:rPr>
                <a:t>对公司战略目标的进一步细化和发展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6A344BC-4842-D697-BF0B-C8E7963769EA}"/>
                </a:ext>
              </a:extLst>
            </p:cNvPr>
            <p:cNvGrpSpPr/>
            <p:nvPr/>
          </p:nvGrpSpPr>
          <p:grpSpPr>
            <a:xfrm>
              <a:off x="8764822" y="5371124"/>
              <a:ext cx="524665" cy="141342"/>
              <a:chOff x="10058773" y="1986783"/>
              <a:chExt cx="312798" cy="8426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4B3827C-CEB2-DCCF-33E4-E4809B603AC9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AEB0131-5061-7B8B-DA72-966866C0B564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5F9F88E-7F62-86BE-A02F-298A6B858A37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872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岗位规范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5EF0B1-92BB-1FA0-5CBE-81A61F8D277F}"/>
              </a:ext>
            </a:extLst>
          </p:cNvPr>
          <p:cNvGrpSpPr/>
          <p:nvPr/>
        </p:nvGrpSpPr>
        <p:grpSpPr>
          <a:xfrm>
            <a:off x="7442596" y="5473937"/>
            <a:ext cx="4090592" cy="256528"/>
            <a:chOff x="7442596" y="5473937"/>
            <a:chExt cx="4090592" cy="25652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66EDBEC-FE15-8613-6F21-B7C914E999CB}"/>
                </a:ext>
              </a:extLst>
            </p:cNvPr>
            <p:cNvGrpSpPr/>
            <p:nvPr/>
          </p:nvGrpSpPr>
          <p:grpSpPr>
            <a:xfrm>
              <a:off x="10615370" y="5473937"/>
              <a:ext cx="917818" cy="256528"/>
              <a:chOff x="10155176" y="4910742"/>
              <a:chExt cx="1378012" cy="385151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98628FE-F3BD-B6CF-467B-B3392E36BA1F}"/>
                  </a:ext>
                </a:extLst>
              </p:cNvPr>
              <p:cNvGrpSpPr/>
              <p:nvPr/>
            </p:nvGrpSpPr>
            <p:grpSpPr>
              <a:xfrm>
                <a:off x="11148037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280B6B07-810A-C146-D949-F7FA6F877544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37" name="矩形: 圆角 36">
                  <a:extLst>
                    <a:ext uri="{FF2B5EF4-FFF2-40B4-BE49-F238E27FC236}">
                      <a16:creationId xmlns:a16="http://schemas.microsoft.com/office/drawing/2014/main" id="{26A2605C-DED5-DF2D-9835-AD87C1C176FF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E89D10FD-BEBF-4314-4471-A11025D4F1BB}"/>
                  </a:ext>
                </a:extLst>
              </p:cNvPr>
              <p:cNvGrpSpPr/>
              <p:nvPr/>
            </p:nvGrpSpPr>
            <p:grpSpPr>
              <a:xfrm>
                <a:off x="1065160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2DFE4EEB-28FA-0EB3-3903-40A252FD2B59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2285A61A-FB0E-C2B9-9235-2D92F8BE8EB2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731243B-15E3-F428-DC48-9C945FD733F9}"/>
                  </a:ext>
                </a:extLst>
              </p:cNvPr>
              <p:cNvGrpSpPr/>
              <p:nvPr/>
            </p:nvGrpSpPr>
            <p:grpSpPr>
              <a:xfrm>
                <a:off x="1015517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11D5D7FE-E6BE-129E-C837-AA005A06E571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66AB1ECE-B13D-0B75-37A2-71DA1087A92A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DB5FD58-D4ED-2951-F046-7AD795E3D5C6}"/>
                </a:ext>
              </a:extLst>
            </p:cNvPr>
            <p:cNvCxnSpPr>
              <a:cxnSpLocks/>
            </p:cNvCxnSpPr>
            <p:nvPr/>
          </p:nvCxnSpPr>
          <p:spPr>
            <a:xfrm>
              <a:off x="7442596" y="5696872"/>
              <a:ext cx="305268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EC991B-AF4B-69E6-75CF-AE15D18F1BCC}"/>
              </a:ext>
            </a:extLst>
          </p:cNvPr>
          <p:cNvGrpSpPr/>
          <p:nvPr/>
        </p:nvGrpSpPr>
        <p:grpSpPr>
          <a:xfrm>
            <a:off x="658812" y="2011071"/>
            <a:ext cx="6422708" cy="217780"/>
            <a:chOff x="658812" y="2011071"/>
            <a:chExt cx="6422708" cy="21778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3DEABDD-EDEC-8A13-0F78-1C8F46B6480D}"/>
                </a:ext>
              </a:extLst>
            </p:cNvPr>
            <p:cNvGrpSpPr/>
            <p:nvPr/>
          </p:nvGrpSpPr>
          <p:grpSpPr>
            <a:xfrm flipH="1" flipV="1">
              <a:off x="658812" y="2011071"/>
              <a:ext cx="217780" cy="217780"/>
              <a:chOff x="5694163" y="2334577"/>
              <a:chExt cx="807085" cy="807085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014BEBA4-767C-50CD-E6BF-51048AA95CA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6A0DB359-500B-1B1B-833E-EC310C9659C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A3E45CD-BC83-D783-68F3-541C5A5AF1BB}"/>
                </a:ext>
              </a:extLst>
            </p:cNvPr>
            <p:cNvGrpSpPr/>
            <p:nvPr/>
          </p:nvGrpSpPr>
          <p:grpSpPr>
            <a:xfrm flipH="1" flipV="1">
              <a:off x="939514" y="2011071"/>
              <a:ext cx="217780" cy="217780"/>
              <a:chOff x="5694163" y="2334577"/>
              <a:chExt cx="807085" cy="80708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318D13C6-8061-A9B5-27B5-36ABD7BAF60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00BBC120-9824-0663-1189-3167B76E0BF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FEA966D5-EDE5-F116-9623-B88F27DA25FD}"/>
                </a:ext>
              </a:extLst>
            </p:cNvPr>
            <p:cNvGrpSpPr/>
            <p:nvPr/>
          </p:nvGrpSpPr>
          <p:grpSpPr>
            <a:xfrm flipH="1" flipV="1">
              <a:off x="1220216" y="2011071"/>
              <a:ext cx="217780" cy="217780"/>
              <a:chOff x="5694163" y="2334577"/>
              <a:chExt cx="807085" cy="80708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65CB411C-918A-9D8B-1DDC-BD3D3A5C1719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D46CD702-F887-90F7-A90D-A32505D9F75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BA5AD6C-C51C-1277-7C64-76F79674A6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9993" y="2030065"/>
              <a:ext cx="560152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A96A26F9-DDF5-3EA7-7937-68827EA5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1203" y="2065774"/>
            <a:ext cx="4091985" cy="2982865"/>
          </a:xfrm>
          <a:custGeom>
            <a:avLst/>
            <a:gdLst>
              <a:gd name="connsiteX0" fmla="*/ 261500 w 5064289"/>
              <a:gd name="connsiteY0" fmla="*/ 0 h 2940512"/>
              <a:gd name="connsiteX1" fmla="*/ 4802789 w 5064289"/>
              <a:gd name="connsiteY1" fmla="*/ 0 h 2940512"/>
              <a:gd name="connsiteX2" fmla="*/ 5064289 w 5064289"/>
              <a:gd name="connsiteY2" fmla="*/ 261500 h 2940512"/>
              <a:gd name="connsiteX3" fmla="*/ 5064289 w 5064289"/>
              <a:gd name="connsiteY3" fmla="*/ 2679012 h 2940512"/>
              <a:gd name="connsiteX4" fmla="*/ 4802789 w 5064289"/>
              <a:gd name="connsiteY4" fmla="*/ 2940512 h 2940512"/>
              <a:gd name="connsiteX5" fmla="*/ 261500 w 5064289"/>
              <a:gd name="connsiteY5" fmla="*/ 2940512 h 2940512"/>
              <a:gd name="connsiteX6" fmla="*/ 0 w 5064289"/>
              <a:gd name="connsiteY6" fmla="*/ 2679012 h 2940512"/>
              <a:gd name="connsiteX7" fmla="*/ 0 w 5064289"/>
              <a:gd name="connsiteY7" fmla="*/ 261500 h 2940512"/>
              <a:gd name="connsiteX8" fmla="*/ 261500 w 5064289"/>
              <a:gd name="connsiteY8" fmla="*/ 0 h 294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64289" h="2940512">
                <a:moveTo>
                  <a:pt x="261500" y="0"/>
                </a:moveTo>
                <a:lnTo>
                  <a:pt x="4802789" y="0"/>
                </a:lnTo>
                <a:cubicBezTo>
                  <a:pt x="4947211" y="0"/>
                  <a:pt x="5064289" y="117078"/>
                  <a:pt x="5064289" y="261500"/>
                </a:cubicBezTo>
                <a:lnTo>
                  <a:pt x="5064289" y="2679012"/>
                </a:lnTo>
                <a:cubicBezTo>
                  <a:pt x="5064289" y="2823434"/>
                  <a:pt x="4947211" y="2940512"/>
                  <a:pt x="4802789" y="2940512"/>
                </a:cubicBezTo>
                <a:lnTo>
                  <a:pt x="261500" y="2940512"/>
                </a:lnTo>
                <a:cubicBezTo>
                  <a:pt x="117078" y="2940512"/>
                  <a:pt x="0" y="2823434"/>
                  <a:pt x="0" y="2679012"/>
                </a:cubicBezTo>
                <a:lnTo>
                  <a:pt x="0" y="261500"/>
                </a:lnTo>
                <a:cubicBezTo>
                  <a:pt x="0" y="117078"/>
                  <a:pt x="117078" y="0"/>
                  <a:pt x="261500" y="0"/>
                </a:cubicBezTo>
                <a:close/>
              </a:path>
            </a:pathLst>
          </a:cu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4AE1C04-3D52-D450-0F84-E6E67492A982}"/>
              </a:ext>
            </a:extLst>
          </p:cNvPr>
          <p:cNvGrpSpPr/>
          <p:nvPr/>
        </p:nvGrpSpPr>
        <p:grpSpPr>
          <a:xfrm>
            <a:off x="658812" y="2525362"/>
            <a:ext cx="6392799" cy="3181033"/>
            <a:chOff x="658812" y="2525362"/>
            <a:chExt cx="6392799" cy="318103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0231741-DB90-46C6-91B0-73384083774D}"/>
                </a:ext>
              </a:extLst>
            </p:cNvPr>
            <p:cNvGrpSpPr/>
            <p:nvPr/>
          </p:nvGrpSpPr>
          <p:grpSpPr>
            <a:xfrm>
              <a:off x="658812" y="2525362"/>
              <a:ext cx="6392799" cy="3181033"/>
              <a:chOff x="1691035" y="2334578"/>
              <a:chExt cx="3286340" cy="807085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F7826B60-38FC-C165-9D8C-2533CE02A34F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>
                  <a:gd name="adj" fmla="val 271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8F55B054-AFC2-C919-053A-8A758459762C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>
                  <a:gd name="adj" fmla="val 28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252886D-721D-012F-B64D-9BB1E76E7C58}"/>
                </a:ext>
              </a:extLst>
            </p:cNvPr>
            <p:cNvSpPr txBox="1"/>
            <p:nvPr/>
          </p:nvSpPr>
          <p:spPr>
            <a:xfrm>
              <a:off x="2601036" y="3567598"/>
              <a:ext cx="3872367" cy="125604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i="0" kern="0" spc="0">
                  <a:effectLst/>
                  <a:latin typeface="+mn-ea"/>
                  <a:cs typeface="Times New Roman" panose="02020603050405020304" pitchFamily="18" charset="0"/>
                </a:rPr>
                <a:t>企业劳动管理工作的基础，是组织生产和进行内部工资分配的重要依据，对于加强劳动科学管理，建立培训、考核、使用和待遇相结合的机制具有重要作用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83E7CED-46AE-ACE0-3199-B0C333817CDE}"/>
                </a:ext>
              </a:extLst>
            </p:cNvPr>
            <p:cNvSpPr txBox="1"/>
            <p:nvPr/>
          </p:nvSpPr>
          <p:spPr>
            <a:xfrm>
              <a:off x="1048404" y="3793905"/>
              <a:ext cx="1266533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i="0" kern="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岗位规范内容</a:t>
              </a:r>
              <a:endParaRPr lang="zh-CN" altLang="en-US" sz="2000" b="1" kern="10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9234D5D-E5C3-B53C-761C-149237CD74E6}"/>
                </a:ext>
              </a:extLst>
            </p:cNvPr>
            <p:cNvGrpSpPr/>
            <p:nvPr/>
          </p:nvGrpSpPr>
          <p:grpSpPr>
            <a:xfrm>
              <a:off x="1069003" y="5371124"/>
              <a:ext cx="524665" cy="141342"/>
              <a:chOff x="10058773" y="1986783"/>
              <a:chExt cx="312798" cy="84266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E882E3A-BFAE-473A-6024-CD589A9864B8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5BFCF4C-1728-2910-45F5-F42A206564BA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27E9CAD-50B3-C30D-0786-3C877A3E9F0D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01ECAB2-D6B1-7457-A69D-C6DDC9847515}"/>
                </a:ext>
              </a:extLst>
            </p:cNvPr>
            <p:cNvCxnSpPr>
              <a:cxnSpLocks/>
            </p:cNvCxnSpPr>
            <p:nvPr/>
          </p:nvCxnSpPr>
          <p:spPr>
            <a:xfrm>
              <a:off x="2314937" y="2998889"/>
              <a:ext cx="0" cy="1884813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AC4E7D9-570F-FD57-EDE5-A84FB9BDA543}"/>
                </a:ext>
              </a:extLst>
            </p:cNvPr>
            <p:cNvGrpSpPr/>
            <p:nvPr/>
          </p:nvGrpSpPr>
          <p:grpSpPr>
            <a:xfrm>
              <a:off x="1057391" y="3031375"/>
              <a:ext cx="673750" cy="673750"/>
              <a:chOff x="997576" y="2883764"/>
              <a:chExt cx="1011605" cy="1011605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B3EF9A8-DDEC-0755-4805-6D0DF6380D54}"/>
                  </a:ext>
                </a:extLst>
              </p:cNvPr>
              <p:cNvSpPr/>
              <p:nvPr/>
            </p:nvSpPr>
            <p:spPr>
              <a:xfrm>
                <a:off x="997576" y="2883764"/>
                <a:ext cx="1011605" cy="10116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" name="图形 28" descr="剧院">
                <a:extLst>
                  <a:ext uri="{FF2B5EF4-FFF2-40B4-BE49-F238E27FC236}">
                    <a16:creationId xmlns:a16="http://schemas.microsoft.com/office/drawing/2014/main" id="{EA425E5C-770C-B666-7D9D-531F26588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56648" y="3042836"/>
                <a:ext cx="693460" cy="693460"/>
              </a:xfrm>
              <a:prstGeom prst="rect">
                <a:avLst/>
              </a:prstGeom>
            </p:spPr>
          </p:pic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A0E46A4-6C40-B611-20FE-35251310BF44}"/>
                </a:ext>
              </a:extLst>
            </p:cNvPr>
            <p:cNvSpPr txBox="1"/>
            <p:nvPr/>
          </p:nvSpPr>
          <p:spPr>
            <a:xfrm>
              <a:off x="2628903" y="3026582"/>
              <a:ext cx="3522940" cy="366575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 i="0" kern="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上岗有标准，下岗有依据</a:t>
              </a:r>
              <a:endParaRPr lang="zh-CN" altLang="en-US" b="1" kern="10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989A6FE-7D51-2085-808D-86970AA5B7A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51086" y="5254450"/>
              <a:ext cx="422322" cy="233347"/>
              <a:chOff x="10325100" y="1129667"/>
              <a:chExt cx="559695" cy="206801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AA7D2C1F-6239-4A4C-0420-050FA40126BD}"/>
                  </a:ext>
                </a:extLst>
              </p:cNvPr>
              <p:cNvSpPr/>
              <p:nvPr/>
            </p:nvSpPr>
            <p:spPr>
              <a:xfrm>
                <a:off x="10325100" y="1129667"/>
                <a:ext cx="559695" cy="45719"/>
              </a:xfrm>
              <a:prstGeom prst="roundRect">
                <a:avLst>
                  <a:gd name="adj" fmla="val 50000"/>
                </a:avLst>
              </a:prstGeom>
              <a:solidFill>
                <a:srgbClr val="CCD3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B54A57CD-AA82-A256-B333-A347CBE8D43E}"/>
                  </a:ext>
                </a:extLst>
              </p:cNvPr>
              <p:cNvSpPr/>
              <p:nvPr/>
            </p:nvSpPr>
            <p:spPr>
              <a:xfrm>
                <a:off x="10325100" y="1210208"/>
                <a:ext cx="559695" cy="45719"/>
              </a:xfrm>
              <a:prstGeom prst="roundRect">
                <a:avLst>
                  <a:gd name="adj" fmla="val 50000"/>
                </a:avLst>
              </a:prstGeom>
              <a:solidFill>
                <a:srgbClr val="CCD3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581DF895-DEF0-3688-3875-187F448F18CC}"/>
                  </a:ext>
                </a:extLst>
              </p:cNvPr>
              <p:cNvSpPr/>
              <p:nvPr/>
            </p:nvSpPr>
            <p:spPr>
              <a:xfrm>
                <a:off x="10325100" y="1290749"/>
                <a:ext cx="559695" cy="45719"/>
              </a:xfrm>
              <a:prstGeom prst="roundRect">
                <a:avLst>
                  <a:gd name="adj" fmla="val 50000"/>
                </a:avLst>
              </a:prstGeom>
              <a:solidFill>
                <a:srgbClr val="CCD3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129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团队介绍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8D12D0-5DF7-A92D-65C2-53BEB433AD04}"/>
              </a:ext>
            </a:extLst>
          </p:cNvPr>
          <p:cNvSpPr txBox="1"/>
          <p:nvPr/>
        </p:nvSpPr>
        <p:spPr>
          <a:xfrm>
            <a:off x="962326" y="476270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张一一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82720-BB9E-6DC9-4AD9-8F5BD86946AD}"/>
              </a:ext>
            </a:extLst>
          </p:cNvPr>
          <p:cNvSpPr txBox="1"/>
          <p:nvPr/>
        </p:nvSpPr>
        <p:spPr>
          <a:xfrm>
            <a:off x="658813" y="5361377"/>
            <a:ext cx="2160479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设计总监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负责设计工作相关内容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E5EB57A-2271-ED81-B43F-B6622C0B70EA}"/>
              </a:ext>
            </a:extLst>
          </p:cNvPr>
          <p:cNvGrpSpPr/>
          <p:nvPr/>
        </p:nvGrpSpPr>
        <p:grpSpPr>
          <a:xfrm>
            <a:off x="3467284" y="1596940"/>
            <a:ext cx="2389780" cy="2959360"/>
            <a:chOff x="3456893" y="1607331"/>
            <a:chExt cx="2389780" cy="295936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EAB735B-8C92-426E-5063-30154A0CEB2A}"/>
                </a:ext>
              </a:extLst>
            </p:cNvPr>
            <p:cNvSpPr/>
            <p:nvPr/>
          </p:nvSpPr>
          <p:spPr>
            <a:xfrm>
              <a:off x="3548644" y="2370691"/>
              <a:ext cx="2196000" cy="2196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A2C902B3-43C9-9A16-95CB-39606B05B4DF}"/>
                </a:ext>
              </a:extLst>
            </p:cNvPr>
            <p:cNvGrpSpPr/>
            <p:nvPr/>
          </p:nvGrpSpPr>
          <p:grpSpPr>
            <a:xfrm>
              <a:off x="3456893" y="1607331"/>
              <a:ext cx="2389780" cy="2649735"/>
              <a:chOff x="3628593" y="2192251"/>
              <a:chExt cx="1435260" cy="1591384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3FAFD0F8-E838-9FAA-9383-BAEBB127E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0839" t="9954" r="36457" b="70275"/>
              <a:stretch/>
            </p:blipFill>
            <p:spPr>
              <a:xfrm>
                <a:off x="3689830" y="2653729"/>
                <a:ext cx="1297546" cy="1129906"/>
              </a:xfrm>
              <a:custGeom>
                <a:avLst/>
                <a:gdLst>
                  <a:gd name="connsiteX0" fmla="*/ 648773 w 1297546"/>
                  <a:gd name="connsiteY0" fmla="*/ 0 h 1129906"/>
                  <a:gd name="connsiteX1" fmla="*/ 1297546 w 1297546"/>
                  <a:gd name="connsiteY1" fmla="*/ 648773 h 1129906"/>
                  <a:gd name="connsiteX2" fmla="*/ 1107525 w 1297546"/>
                  <a:gd name="connsiteY2" fmla="*/ 1107525 h 1129906"/>
                  <a:gd name="connsiteX3" fmla="*/ 1080398 w 1297546"/>
                  <a:gd name="connsiteY3" fmla="*/ 1129906 h 1129906"/>
                  <a:gd name="connsiteX4" fmla="*/ 217148 w 1297546"/>
                  <a:gd name="connsiteY4" fmla="*/ 1129906 h 1129906"/>
                  <a:gd name="connsiteX5" fmla="*/ 190022 w 1297546"/>
                  <a:gd name="connsiteY5" fmla="*/ 1107525 h 1129906"/>
                  <a:gd name="connsiteX6" fmla="*/ 0 w 1297546"/>
                  <a:gd name="connsiteY6" fmla="*/ 648773 h 1129906"/>
                  <a:gd name="connsiteX7" fmla="*/ 648773 w 1297546"/>
                  <a:gd name="connsiteY7" fmla="*/ 0 h 112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546" h="1129906">
                    <a:moveTo>
                      <a:pt x="648773" y="0"/>
                    </a:moveTo>
                    <a:cubicBezTo>
                      <a:pt x="1007080" y="0"/>
                      <a:pt x="1297546" y="290466"/>
                      <a:pt x="1297546" y="648773"/>
                    </a:cubicBezTo>
                    <a:cubicBezTo>
                      <a:pt x="1297546" y="827927"/>
                      <a:pt x="1224930" y="990120"/>
                      <a:pt x="1107525" y="1107525"/>
                    </a:cubicBezTo>
                    <a:lnTo>
                      <a:pt x="1080398" y="1129906"/>
                    </a:lnTo>
                    <a:lnTo>
                      <a:pt x="217148" y="1129906"/>
                    </a:lnTo>
                    <a:lnTo>
                      <a:pt x="190022" y="1107525"/>
                    </a:lnTo>
                    <a:cubicBezTo>
                      <a:pt x="72617" y="990120"/>
                      <a:pt x="0" y="827927"/>
                      <a:pt x="0" y="648773"/>
                    </a:cubicBezTo>
                    <a:cubicBezTo>
                      <a:pt x="0" y="290466"/>
                      <a:pt x="290466" y="0"/>
                      <a:pt x="648773" y="0"/>
                    </a:cubicBezTo>
                    <a:close/>
                  </a:path>
                </a:pathLst>
              </a:cu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19A261C4-5FBB-F633-C715-5D2522E324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838" t="1775" r="35048" b="83763"/>
              <a:stretch/>
            </p:blipFill>
            <p:spPr>
              <a:xfrm>
                <a:off x="3628593" y="2192251"/>
                <a:ext cx="1435260" cy="826505"/>
              </a:xfrm>
              <a:custGeom>
                <a:avLst/>
                <a:gdLst>
                  <a:gd name="connsiteX0" fmla="*/ 0 w 1435260"/>
                  <a:gd name="connsiteY0" fmla="*/ 0 h 826505"/>
                  <a:gd name="connsiteX1" fmla="*/ 1435260 w 1435260"/>
                  <a:gd name="connsiteY1" fmla="*/ 0 h 826505"/>
                  <a:gd name="connsiteX2" fmla="*/ 1435260 w 1435260"/>
                  <a:gd name="connsiteY2" fmla="*/ 826505 h 826505"/>
                  <a:gd name="connsiteX3" fmla="*/ 0 w 1435260"/>
                  <a:gd name="connsiteY3" fmla="*/ 826505 h 8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5260" h="826505">
                    <a:moveTo>
                      <a:pt x="0" y="0"/>
                    </a:moveTo>
                    <a:lnTo>
                      <a:pt x="1435260" y="0"/>
                    </a:lnTo>
                    <a:lnTo>
                      <a:pt x="1435260" y="826505"/>
                    </a:lnTo>
                    <a:lnTo>
                      <a:pt x="0" y="82650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08022E1-A5B9-5763-3B97-561E4637FD83}"/>
              </a:ext>
            </a:extLst>
          </p:cNvPr>
          <p:cNvSpPr txBox="1"/>
          <p:nvPr/>
        </p:nvSpPr>
        <p:spPr>
          <a:xfrm>
            <a:off x="3645599" y="476270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李二二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A1D409-C9AA-BBF4-BC77-AD98EB1CC42E}"/>
              </a:ext>
            </a:extLst>
          </p:cNvPr>
          <p:cNvSpPr txBox="1"/>
          <p:nvPr/>
        </p:nvSpPr>
        <p:spPr>
          <a:xfrm>
            <a:off x="3398736" y="5361377"/>
            <a:ext cx="2160479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运营总监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负责运营工作相关内容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53652A-EF7F-8A65-BA5A-D405C3F50317}"/>
              </a:ext>
            </a:extLst>
          </p:cNvPr>
          <p:cNvGrpSpPr/>
          <p:nvPr/>
        </p:nvGrpSpPr>
        <p:grpSpPr>
          <a:xfrm>
            <a:off x="6308079" y="1596295"/>
            <a:ext cx="2389780" cy="2970396"/>
            <a:chOff x="6308079" y="1596295"/>
            <a:chExt cx="2389780" cy="297039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B88B232-3F77-EE5F-0FEC-0464A8D80997}"/>
                </a:ext>
              </a:extLst>
            </p:cNvPr>
            <p:cNvSpPr/>
            <p:nvPr/>
          </p:nvSpPr>
          <p:spPr>
            <a:xfrm>
              <a:off x="6324829" y="2370691"/>
              <a:ext cx="2196000" cy="2196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52A4AD55-198F-55AE-AEB1-534555F29F65}"/>
                </a:ext>
              </a:extLst>
            </p:cNvPr>
            <p:cNvGrpSpPr/>
            <p:nvPr/>
          </p:nvGrpSpPr>
          <p:grpSpPr>
            <a:xfrm>
              <a:off x="6308079" y="1596295"/>
              <a:ext cx="2389780" cy="2655749"/>
              <a:chOff x="6347300" y="2188639"/>
              <a:chExt cx="1435260" cy="1594996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6B51C5C6-C4A8-97DF-4690-AADB01D7EE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0180" t="9954" r="7116" b="70275"/>
              <a:stretch/>
            </p:blipFill>
            <p:spPr>
              <a:xfrm>
                <a:off x="6354160" y="2653729"/>
                <a:ext cx="1297546" cy="1129906"/>
              </a:xfrm>
              <a:custGeom>
                <a:avLst/>
                <a:gdLst>
                  <a:gd name="connsiteX0" fmla="*/ 648773 w 1297546"/>
                  <a:gd name="connsiteY0" fmla="*/ 0 h 1129906"/>
                  <a:gd name="connsiteX1" fmla="*/ 1297546 w 1297546"/>
                  <a:gd name="connsiteY1" fmla="*/ 648773 h 1129906"/>
                  <a:gd name="connsiteX2" fmla="*/ 1107525 w 1297546"/>
                  <a:gd name="connsiteY2" fmla="*/ 1107525 h 1129906"/>
                  <a:gd name="connsiteX3" fmla="*/ 1080398 w 1297546"/>
                  <a:gd name="connsiteY3" fmla="*/ 1129906 h 1129906"/>
                  <a:gd name="connsiteX4" fmla="*/ 217148 w 1297546"/>
                  <a:gd name="connsiteY4" fmla="*/ 1129906 h 1129906"/>
                  <a:gd name="connsiteX5" fmla="*/ 190022 w 1297546"/>
                  <a:gd name="connsiteY5" fmla="*/ 1107525 h 1129906"/>
                  <a:gd name="connsiteX6" fmla="*/ 0 w 1297546"/>
                  <a:gd name="connsiteY6" fmla="*/ 648773 h 1129906"/>
                  <a:gd name="connsiteX7" fmla="*/ 648773 w 1297546"/>
                  <a:gd name="connsiteY7" fmla="*/ 0 h 112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546" h="1129906">
                    <a:moveTo>
                      <a:pt x="648773" y="0"/>
                    </a:moveTo>
                    <a:cubicBezTo>
                      <a:pt x="1007080" y="0"/>
                      <a:pt x="1297546" y="290466"/>
                      <a:pt x="1297546" y="648773"/>
                    </a:cubicBezTo>
                    <a:cubicBezTo>
                      <a:pt x="1297546" y="827927"/>
                      <a:pt x="1224930" y="990120"/>
                      <a:pt x="1107525" y="1107525"/>
                    </a:cubicBezTo>
                    <a:lnTo>
                      <a:pt x="1080398" y="1129906"/>
                    </a:lnTo>
                    <a:lnTo>
                      <a:pt x="217148" y="1129906"/>
                    </a:lnTo>
                    <a:lnTo>
                      <a:pt x="190022" y="1107525"/>
                    </a:lnTo>
                    <a:cubicBezTo>
                      <a:pt x="72617" y="990120"/>
                      <a:pt x="0" y="827927"/>
                      <a:pt x="0" y="648773"/>
                    </a:cubicBezTo>
                    <a:cubicBezTo>
                      <a:pt x="0" y="290466"/>
                      <a:pt x="290466" y="0"/>
                      <a:pt x="648773" y="0"/>
                    </a:cubicBezTo>
                    <a:close/>
                  </a:path>
                </a:pathLst>
              </a:custGeom>
            </p:spPr>
          </p:pic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D86A9EDA-C276-A49B-2967-B9D35F1B45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0060" t="1775" r="4826" b="83763"/>
              <a:stretch/>
            </p:blipFill>
            <p:spPr>
              <a:xfrm>
                <a:off x="6347300" y="2188639"/>
                <a:ext cx="1435260" cy="826505"/>
              </a:xfrm>
              <a:custGeom>
                <a:avLst/>
                <a:gdLst>
                  <a:gd name="connsiteX0" fmla="*/ 0 w 1435260"/>
                  <a:gd name="connsiteY0" fmla="*/ 0 h 826505"/>
                  <a:gd name="connsiteX1" fmla="*/ 1435260 w 1435260"/>
                  <a:gd name="connsiteY1" fmla="*/ 0 h 826505"/>
                  <a:gd name="connsiteX2" fmla="*/ 1435260 w 1435260"/>
                  <a:gd name="connsiteY2" fmla="*/ 826505 h 826505"/>
                  <a:gd name="connsiteX3" fmla="*/ 0 w 1435260"/>
                  <a:gd name="connsiteY3" fmla="*/ 826505 h 8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5260" h="826505">
                    <a:moveTo>
                      <a:pt x="0" y="0"/>
                    </a:moveTo>
                    <a:lnTo>
                      <a:pt x="1435260" y="0"/>
                    </a:lnTo>
                    <a:lnTo>
                      <a:pt x="1435260" y="826505"/>
                    </a:lnTo>
                    <a:lnTo>
                      <a:pt x="0" y="82650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64832DD-CE43-1501-0BB5-C1664AF52C28}"/>
              </a:ext>
            </a:extLst>
          </p:cNvPr>
          <p:cNvSpPr txBox="1"/>
          <p:nvPr/>
        </p:nvSpPr>
        <p:spPr>
          <a:xfrm>
            <a:off x="6646442" y="476270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kern="100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赵</a:t>
            </a: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三三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D5A006-893A-2BFB-C1CE-A9E517749A8D}"/>
              </a:ext>
            </a:extLst>
          </p:cNvPr>
          <p:cNvSpPr txBox="1"/>
          <p:nvPr/>
        </p:nvSpPr>
        <p:spPr>
          <a:xfrm>
            <a:off x="6399580" y="5361377"/>
            <a:ext cx="2160479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财务总监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负责财务工作相关内容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DB0B93-786D-2257-F22B-C5AC8C2BB2E1}"/>
              </a:ext>
            </a:extLst>
          </p:cNvPr>
          <p:cNvSpPr txBox="1"/>
          <p:nvPr/>
        </p:nvSpPr>
        <p:spPr>
          <a:xfrm>
            <a:off x="9530565" y="476270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王五五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8C11DF-D752-DE92-AFD3-0EE5B5ABFDD9}"/>
              </a:ext>
            </a:extLst>
          </p:cNvPr>
          <p:cNvSpPr txBox="1"/>
          <p:nvPr/>
        </p:nvSpPr>
        <p:spPr>
          <a:xfrm>
            <a:off x="9372977" y="5361377"/>
            <a:ext cx="2160479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综合部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负责后勤工作相关内容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C1B52D5-03C3-3588-8FB6-B955A9534E5C}"/>
              </a:ext>
            </a:extLst>
          </p:cNvPr>
          <p:cNvGrpSpPr/>
          <p:nvPr/>
        </p:nvGrpSpPr>
        <p:grpSpPr>
          <a:xfrm>
            <a:off x="9169052" y="1606819"/>
            <a:ext cx="2389780" cy="2959872"/>
            <a:chOff x="9169052" y="1606819"/>
            <a:chExt cx="2389780" cy="2959872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FDB05BB-96A6-C74D-00CF-582EA3C024BF}"/>
                </a:ext>
              </a:extLst>
            </p:cNvPr>
            <p:cNvSpPr/>
            <p:nvPr/>
          </p:nvSpPr>
          <p:spPr>
            <a:xfrm>
              <a:off x="9358896" y="2370691"/>
              <a:ext cx="2196000" cy="2196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100C06B7-1B73-6B1B-8622-99B6F2E0D234}"/>
                </a:ext>
              </a:extLst>
            </p:cNvPr>
            <p:cNvGrpSpPr/>
            <p:nvPr/>
          </p:nvGrpSpPr>
          <p:grpSpPr>
            <a:xfrm>
              <a:off x="9169052" y="1606819"/>
              <a:ext cx="2389780" cy="2639981"/>
              <a:chOff x="9533578" y="2191866"/>
              <a:chExt cx="1435260" cy="1585528"/>
            </a:xfrm>
          </p:grpSpPr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29D72238-61F1-464E-9805-701389633A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739" t="42415" r="67557" b="37814"/>
              <a:stretch/>
            </p:blipFill>
            <p:spPr>
              <a:xfrm>
                <a:off x="9656052" y="2647488"/>
                <a:ext cx="1297546" cy="1129906"/>
              </a:xfrm>
              <a:custGeom>
                <a:avLst/>
                <a:gdLst>
                  <a:gd name="connsiteX0" fmla="*/ 648773 w 1297546"/>
                  <a:gd name="connsiteY0" fmla="*/ 0 h 1129906"/>
                  <a:gd name="connsiteX1" fmla="*/ 1297546 w 1297546"/>
                  <a:gd name="connsiteY1" fmla="*/ 648773 h 1129906"/>
                  <a:gd name="connsiteX2" fmla="*/ 1107525 w 1297546"/>
                  <a:gd name="connsiteY2" fmla="*/ 1107525 h 1129906"/>
                  <a:gd name="connsiteX3" fmla="*/ 1080398 w 1297546"/>
                  <a:gd name="connsiteY3" fmla="*/ 1129906 h 1129906"/>
                  <a:gd name="connsiteX4" fmla="*/ 217148 w 1297546"/>
                  <a:gd name="connsiteY4" fmla="*/ 1129906 h 1129906"/>
                  <a:gd name="connsiteX5" fmla="*/ 190021 w 1297546"/>
                  <a:gd name="connsiteY5" fmla="*/ 1107525 h 1129906"/>
                  <a:gd name="connsiteX6" fmla="*/ 0 w 1297546"/>
                  <a:gd name="connsiteY6" fmla="*/ 648773 h 1129906"/>
                  <a:gd name="connsiteX7" fmla="*/ 648773 w 1297546"/>
                  <a:gd name="connsiteY7" fmla="*/ 0 h 112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546" h="1129906">
                    <a:moveTo>
                      <a:pt x="648773" y="0"/>
                    </a:moveTo>
                    <a:cubicBezTo>
                      <a:pt x="1007080" y="0"/>
                      <a:pt x="1297546" y="290466"/>
                      <a:pt x="1297546" y="648773"/>
                    </a:cubicBezTo>
                    <a:cubicBezTo>
                      <a:pt x="1297546" y="827927"/>
                      <a:pt x="1224929" y="990120"/>
                      <a:pt x="1107525" y="1107525"/>
                    </a:cubicBezTo>
                    <a:lnTo>
                      <a:pt x="1080398" y="1129906"/>
                    </a:lnTo>
                    <a:lnTo>
                      <a:pt x="217148" y="1129906"/>
                    </a:lnTo>
                    <a:lnTo>
                      <a:pt x="190021" y="1107525"/>
                    </a:lnTo>
                    <a:cubicBezTo>
                      <a:pt x="72617" y="990120"/>
                      <a:pt x="0" y="827927"/>
                      <a:pt x="0" y="648773"/>
                    </a:cubicBezTo>
                    <a:cubicBezTo>
                      <a:pt x="0" y="290466"/>
                      <a:pt x="290466" y="0"/>
                      <a:pt x="648773" y="0"/>
                    </a:cubicBezTo>
                    <a:close/>
                  </a:path>
                </a:pathLst>
              </a:custGeom>
              <a:noFill/>
            </p:spPr>
          </p:pic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EB6EADD0-F812-0040-B978-D1A3C5F245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76" t="34237" r="67310" b="51301"/>
              <a:stretch/>
            </p:blipFill>
            <p:spPr>
              <a:xfrm>
                <a:off x="9533578" y="2191866"/>
                <a:ext cx="1435260" cy="826505"/>
              </a:xfrm>
              <a:custGeom>
                <a:avLst/>
                <a:gdLst>
                  <a:gd name="connsiteX0" fmla="*/ 0 w 1435260"/>
                  <a:gd name="connsiteY0" fmla="*/ 0 h 826505"/>
                  <a:gd name="connsiteX1" fmla="*/ 1435260 w 1435260"/>
                  <a:gd name="connsiteY1" fmla="*/ 0 h 826505"/>
                  <a:gd name="connsiteX2" fmla="*/ 1435260 w 1435260"/>
                  <a:gd name="connsiteY2" fmla="*/ 826505 h 826505"/>
                  <a:gd name="connsiteX3" fmla="*/ 0 w 1435260"/>
                  <a:gd name="connsiteY3" fmla="*/ 826505 h 8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5260" h="826505">
                    <a:moveTo>
                      <a:pt x="0" y="0"/>
                    </a:moveTo>
                    <a:lnTo>
                      <a:pt x="1435260" y="0"/>
                    </a:lnTo>
                    <a:lnTo>
                      <a:pt x="1435260" y="826505"/>
                    </a:lnTo>
                    <a:lnTo>
                      <a:pt x="0" y="826505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99DF33E-D4D4-2A6D-3CE0-CAA34820CCF8}"/>
              </a:ext>
            </a:extLst>
          </p:cNvPr>
          <p:cNvGrpSpPr/>
          <p:nvPr/>
        </p:nvGrpSpPr>
        <p:grpSpPr>
          <a:xfrm>
            <a:off x="590421" y="1652435"/>
            <a:ext cx="2389780" cy="2952615"/>
            <a:chOff x="590421" y="1652435"/>
            <a:chExt cx="2389780" cy="295261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09D510C-D11A-711E-5327-7FABA95D4BE6}"/>
                </a:ext>
              </a:extLst>
            </p:cNvPr>
            <p:cNvSpPr/>
            <p:nvPr/>
          </p:nvSpPr>
          <p:spPr>
            <a:xfrm>
              <a:off x="644060" y="2407919"/>
              <a:ext cx="2197131" cy="219713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3172DA7D-B5A2-2A13-6555-75BA018E28AB}"/>
                </a:ext>
              </a:extLst>
            </p:cNvPr>
            <p:cNvGrpSpPr/>
            <p:nvPr/>
          </p:nvGrpSpPr>
          <p:grpSpPr>
            <a:xfrm>
              <a:off x="590421" y="1652435"/>
              <a:ext cx="2389780" cy="2639079"/>
              <a:chOff x="984150" y="2198650"/>
              <a:chExt cx="1435260" cy="1584985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CE428FDB-09B5-FA90-0A80-EA6B7A3EEE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186" t="10179" r="69110" b="70050"/>
              <a:stretch/>
            </p:blipFill>
            <p:spPr>
              <a:xfrm>
                <a:off x="1026119" y="2653729"/>
                <a:ext cx="1297546" cy="1129906"/>
              </a:xfrm>
              <a:custGeom>
                <a:avLst/>
                <a:gdLst>
                  <a:gd name="connsiteX0" fmla="*/ 648773 w 1297546"/>
                  <a:gd name="connsiteY0" fmla="*/ 0 h 1129906"/>
                  <a:gd name="connsiteX1" fmla="*/ 1297546 w 1297546"/>
                  <a:gd name="connsiteY1" fmla="*/ 648773 h 1129906"/>
                  <a:gd name="connsiteX2" fmla="*/ 1107525 w 1297546"/>
                  <a:gd name="connsiteY2" fmla="*/ 1107525 h 1129906"/>
                  <a:gd name="connsiteX3" fmla="*/ 1080398 w 1297546"/>
                  <a:gd name="connsiteY3" fmla="*/ 1129906 h 1129906"/>
                  <a:gd name="connsiteX4" fmla="*/ 217148 w 1297546"/>
                  <a:gd name="connsiteY4" fmla="*/ 1129906 h 1129906"/>
                  <a:gd name="connsiteX5" fmla="*/ 190021 w 1297546"/>
                  <a:gd name="connsiteY5" fmla="*/ 1107525 h 1129906"/>
                  <a:gd name="connsiteX6" fmla="*/ 0 w 1297546"/>
                  <a:gd name="connsiteY6" fmla="*/ 648773 h 1129906"/>
                  <a:gd name="connsiteX7" fmla="*/ 648773 w 1297546"/>
                  <a:gd name="connsiteY7" fmla="*/ 0 h 112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546" h="1129906">
                    <a:moveTo>
                      <a:pt x="648773" y="0"/>
                    </a:moveTo>
                    <a:cubicBezTo>
                      <a:pt x="1007080" y="0"/>
                      <a:pt x="1297546" y="290466"/>
                      <a:pt x="1297546" y="648773"/>
                    </a:cubicBezTo>
                    <a:cubicBezTo>
                      <a:pt x="1297546" y="827927"/>
                      <a:pt x="1224930" y="990120"/>
                      <a:pt x="1107525" y="1107525"/>
                    </a:cubicBezTo>
                    <a:lnTo>
                      <a:pt x="1080398" y="1129906"/>
                    </a:lnTo>
                    <a:lnTo>
                      <a:pt x="217148" y="1129906"/>
                    </a:lnTo>
                    <a:lnTo>
                      <a:pt x="190021" y="1107525"/>
                    </a:lnTo>
                    <a:cubicBezTo>
                      <a:pt x="72617" y="990120"/>
                      <a:pt x="0" y="827927"/>
                      <a:pt x="0" y="648773"/>
                    </a:cubicBezTo>
                    <a:cubicBezTo>
                      <a:pt x="0" y="290466"/>
                      <a:pt x="290466" y="0"/>
                      <a:pt x="648773" y="0"/>
                    </a:cubicBezTo>
                    <a:close/>
                  </a:path>
                </a:pathLst>
              </a:custGeom>
            </p:spPr>
          </p:pic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1457C76C-3645-4999-DA33-4D90FFF78B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449" t="2001" r="67437" b="83537"/>
              <a:stretch/>
            </p:blipFill>
            <p:spPr>
              <a:xfrm>
                <a:off x="984150" y="2198650"/>
                <a:ext cx="1435260" cy="826505"/>
              </a:xfrm>
              <a:custGeom>
                <a:avLst/>
                <a:gdLst>
                  <a:gd name="connsiteX0" fmla="*/ 0 w 1435260"/>
                  <a:gd name="connsiteY0" fmla="*/ 0 h 826505"/>
                  <a:gd name="connsiteX1" fmla="*/ 1435260 w 1435260"/>
                  <a:gd name="connsiteY1" fmla="*/ 0 h 826505"/>
                  <a:gd name="connsiteX2" fmla="*/ 1435260 w 1435260"/>
                  <a:gd name="connsiteY2" fmla="*/ 826505 h 826505"/>
                  <a:gd name="connsiteX3" fmla="*/ 0 w 1435260"/>
                  <a:gd name="connsiteY3" fmla="*/ 826505 h 8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5260" h="826505">
                    <a:moveTo>
                      <a:pt x="0" y="0"/>
                    </a:moveTo>
                    <a:lnTo>
                      <a:pt x="1435260" y="0"/>
                    </a:lnTo>
                    <a:lnTo>
                      <a:pt x="1435260" y="826505"/>
                    </a:lnTo>
                    <a:lnTo>
                      <a:pt x="0" y="826505"/>
                    </a:lnTo>
                    <a:close/>
                  </a:path>
                </a:pathLst>
              </a:custGeom>
            </p:spPr>
          </p:pic>
        </p:grpSp>
        <p:sp>
          <p:nvSpPr>
            <p:cNvPr id="15" name="弦形 14">
              <a:extLst>
                <a:ext uri="{FF2B5EF4-FFF2-40B4-BE49-F238E27FC236}">
                  <a16:creationId xmlns:a16="http://schemas.microsoft.com/office/drawing/2014/main" id="{627EE402-1B04-1016-6774-20F1C41A8C07}"/>
                </a:ext>
              </a:extLst>
            </p:cNvPr>
            <p:cNvSpPr/>
            <p:nvPr/>
          </p:nvSpPr>
          <p:spPr>
            <a:xfrm rot="20126933">
              <a:off x="641051" y="2368045"/>
              <a:ext cx="2196000" cy="2196000"/>
            </a:xfrm>
            <a:prstGeom prst="chord">
              <a:avLst>
                <a:gd name="adj1" fmla="val 4099121"/>
                <a:gd name="adj2" fmla="val 953317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弦形 15">
            <a:extLst>
              <a:ext uri="{FF2B5EF4-FFF2-40B4-BE49-F238E27FC236}">
                <a16:creationId xmlns:a16="http://schemas.microsoft.com/office/drawing/2014/main" id="{74A6416C-20FE-23A6-BA5E-0A63B34825E8}"/>
              </a:ext>
            </a:extLst>
          </p:cNvPr>
          <p:cNvSpPr/>
          <p:nvPr/>
        </p:nvSpPr>
        <p:spPr>
          <a:xfrm rot="20126933">
            <a:off x="3543045" y="2331469"/>
            <a:ext cx="2196000" cy="2196000"/>
          </a:xfrm>
          <a:prstGeom prst="chord">
            <a:avLst>
              <a:gd name="adj1" fmla="val 4099121"/>
              <a:gd name="adj2" fmla="val 9533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弦形 16">
            <a:extLst>
              <a:ext uri="{FF2B5EF4-FFF2-40B4-BE49-F238E27FC236}">
                <a16:creationId xmlns:a16="http://schemas.microsoft.com/office/drawing/2014/main" id="{848D0A0D-1DE4-2AE3-E573-F36EA11A04DB}"/>
              </a:ext>
            </a:extLst>
          </p:cNvPr>
          <p:cNvSpPr/>
          <p:nvPr/>
        </p:nvSpPr>
        <p:spPr>
          <a:xfrm rot="20126933">
            <a:off x="6306541" y="2331469"/>
            <a:ext cx="2196000" cy="2196000"/>
          </a:xfrm>
          <a:prstGeom prst="chord">
            <a:avLst>
              <a:gd name="adj1" fmla="val 4099121"/>
              <a:gd name="adj2" fmla="val 9533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弦形 17">
            <a:extLst>
              <a:ext uri="{FF2B5EF4-FFF2-40B4-BE49-F238E27FC236}">
                <a16:creationId xmlns:a16="http://schemas.microsoft.com/office/drawing/2014/main" id="{25FE7154-99F7-E008-3E20-FFAFC1836FD0}"/>
              </a:ext>
            </a:extLst>
          </p:cNvPr>
          <p:cNvSpPr/>
          <p:nvPr/>
        </p:nvSpPr>
        <p:spPr>
          <a:xfrm rot="20126933">
            <a:off x="9353409" y="2331469"/>
            <a:ext cx="2196000" cy="2196000"/>
          </a:xfrm>
          <a:prstGeom prst="chord">
            <a:avLst>
              <a:gd name="adj1" fmla="val 4099121"/>
              <a:gd name="adj2" fmla="val 9533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53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团队人员构成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830349-2D64-3011-5147-891D80A528B6}"/>
              </a:ext>
            </a:extLst>
          </p:cNvPr>
          <p:cNvGrpSpPr/>
          <p:nvPr/>
        </p:nvGrpSpPr>
        <p:grpSpPr>
          <a:xfrm>
            <a:off x="658813" y="1628775"/>
            <a:ext cx="7138277" cy="4587860"/>
            <a:chOff x="658813" y="1628775"/>
            <a:chExt cx="7138277" cy="458786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66B7307-3F4B-7A15-00C7-CAF9FE397086}"/>
                </a:ext>
              </a:extLst>
            </p:cNvPr>
            <p:cNvGrpSpPr/>
            <p:nvPr/>
          </p:nvGrpSpPr>
          <p:grpSpPr>
            <a:xfrm>
              <a:off x="658813" y="1628775"/>
              <a:ext cx="6950075" cy="4587860"/>
              <a:chOff x="658813" y="1628775"/>
              <a:chExt cx="6950075" cy="4587860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CDDCB700-3068-F0FE-1A07-B98C467E92C5}"/>
                  </a:ext>
                </a:extLst>
              </p:cNvPr>
              <p:cNvSpPr/>
              <p:nvPr/>
            </p:nvSpPr>
            <p:spPr>
              <a:xfrm>
                <a:off x="658813" y="1628775"/>
                <a:ext cx="6950075" cy="4587860"/>
              </a:xfrm>
              <a:prstGeom prst="roundRect">
                <a:avLst>
                  <a:gd name="adj" fmla="val 565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5B02425C-BB26-7566-EA53-1DBE60FD785D}"/>
                  </a:ext>
                </a:extLst>
              </p:cNvPr>
              <p:cNvSpPr/>
              <p:nvPr/>
            </p:nvSpPr>
            <p:spPr>
              <a:xfrm>
                <a:off x="658813" y="1628775"/>
                <a:ext cx="6950075" cy="4587860"/>
              </a:xfrm>
              <a:prstGeom prst="roundRect">
                <a:avLst>
                  <a:gd name="adj" fmla="val 565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aphicFrame>
          <p:nvGraphicFramePr>
            <p:cNvPr id="20" name="图表 19">
              <a:extLst>
                <a:ext uri="{FF2B5EF4-FFF2-40B4-BE49-F238E27FC236}">
                  <a16:creationId xmlns:a16="http://schemas.microsoft.com/office/drawing/2014/main" id="{D55790C6-B7C6-6D51-3473-06AC99F195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9949835"/>
                </p:ext>
              </p:extLst>
            </p:nvPr>
          </p:nvGraphicFramePr>
          <p:xfrm>
            <a:off x="1020370" y="1847632"/>
            <a:ext cx="6776720" cy="40777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B461022-075B-A25A-DB4A-87F3CAEE80A8}"/>
                </a:ext>
              </a:extLst>
            </p:cNvPr>
            <p:cNvCxnSpPr>
              <a:cxnSpLocks/>
            </p:cNvCxnSpPr>
            <p:nvPr/>
          </p:nvCxnSpPr>
          <p:spPr>
            <a:xfrm>
              <a:off x="2443786" y="2081736"/>
              <a:ext cx="1444752" cy="0"/>
            </a:xfrm>
            <a:prstGeom prst="line">
              <a:avLst/>
            </a:prstGeom>
            <a:ln w="9525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98DA447-781A-1841-009B-5EA77762CE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2762" y="5148024"/>
              <a:ext cx="786384" cy="0"/>
            </a:xfrm>
            <a:prstGeom prst="line">
              <a:avLst/>
            </a:prstGeom>
            <a:ln w="9525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D3EC9FA-D519-3814-A974-591281ED679F}"/>
                </a:ext>
              </a:extLst>
            </p:cNvPr>
            <p:cNvSpPr txBox="1"/>
            <p:nvPr/>
          </p:nvSpPr>
          <p:spPr>
            <a:xfrm>
              <a:off x="1602983" y="1930352"/>
              <a:ext cx="981011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营运部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5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人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868BDFD-C021-C414-2E09-DE33E50D38F8}"/>
                </a:ext>
              </a:extLst>
            </p:cNvPr>
            <p:cNvSpPr txBox="1"/>
            <p:nvPr/>
          </p:nvSpPr>
          <p:spPr>
            <a:xfrm>
              <a:off x="1602983" y="2368289"/>
              <a:ext cx="981011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财务部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6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人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65B770F-7F5A-2AC3-C9DD-927B82E5A85A}"/>
                </a:ext>
              </a:extLst>
            </p:cNvPr>
            <p:cNvSpPr txBox="1"/>
            <p:nvPr/>
          </p:nvSpPr>
          <p:spPr>
            <a:xfrm>
              <a:off x="1602983" y="3471604"/>
              <a:ext cx="981011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综合部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15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人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9AC705B-B669-2C74-07E2-55273CEC87A2}"/>
                </a:ext>
              </a:extLst>
            </p:cNvPr>
            <p:cNvSpPr txBox="1"/>
            <p:nvPr/>
          </p:nvSpPr>
          <p:spPr>
            <a:xfrm>
              <a:off x="1602983" y="4953841"/>
              <a:ext cx="981011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设计部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51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人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FE98844-0485-3661-3BDC-CFB4C907681B}"/>
                </a:ext>
              </a:extLst>
            </p:cNvPr>
            <p:cNvCxnSpPr>
              <a:cxnSpLocks/>
            </p:cNvCxnSpPr>
            <p:nvPr/>
          </p:nvCxnSpPr>
          <p:spPr>
            <a:xfrm>
              <a:off x="2443786" y="2511565"/>
              <a:ext cx="786384" cy="0"/>
            </a:xfrm>
            <a:prstGeom prst="line">
              <a:avLst/>
            </a:prstGeom>
            <a:ln w="9525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6FDEFE2F-1D14-CF4F-F09E-72467E437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556" y="2368289"/>
            <a:ext cx="4779631" cy="32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7C26B40-E8EC-2E04-B14D-D4BBF20DFF89}"/>
              </a:ext>
            </a:extLst>
          </p:cNvPr>
          <p:cNvGrpSpPr/>
          <p:nvPr/>
        </p:nvGrpSpPr>
        <p:grpSpPr>
          <a:xfrm>
            <a:off x="658812" y="1113528"/>
            <a:ext cx="10874375" cy="4058659"/>
            <a:chOff x="658812" y="1099701"/>
            <a:chExt cx="10874375" cy="405865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A5FF03F-1969-F3CD-3CA3-A2DEEEFF0B6B}"/>
                </a:ext>
              </a:extLst>
            </p:cNvPr>
            <p:cNvGrpSpPr/>
            <p:nvPr/>
          </p:nvGrpSpPr>
          <p:grpSpPr>
            <a:xfrm>
              <a:off x="658812" y="1542470"/>
              <a:ext cx="10874375" cy="3615890"/>
              <a:chOff x="658812" y="1542470"/>
              <a:chExt cx="10874375" cy="3615890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E9E643BE-6825-22E4-1F9C-EE9AA7EB1DC3}"/>
                  </a:ext>
                </a:extLst>
              </p:cNvPr>
              <p:cNvSpPr/>
              <p:nvPr/>
            </p:nvSpPr>
            <p:spPr>
              <a:xfrm>
                <a:off x="658812" y="1542470"/>
                <a:ext cx="10874375" cy="36158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55577861-F03A-B5F1-8AB5-EB13A152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8476" y="1916648"/>
                <a:ext cx="8175424" cy="11125"/>
              </a:xfrm>
              <a:prstGeom prst="line">
                <a:avLst/>
              </a:prstGeom>
              <a:ln>
                <a:solidFill>
                  <a:schemeClr val="accent2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9FAE64D-14A0-37D3-4176-8A1A64977F7B}"/>
                  </a:ext>
                </a:extLst>
              </p:cNvPr>
              <p:cNvSpPr txBox="1"/>
              <p:nvPr/>
            </p:nvSpPr>
            <p:spPr>
              <a:xfrm>
                <a:off x="1202499" y="2279737"/>
                <a:ext cx="9782827" cy="2118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kern="100">
                    <a:latin typeface="+mn-ea"/>
                    <a:cs typeface="Times New Roman" panose="02020603050405020304" pitchFamily="18" charset="0"/>
                  </a:rPr>
                  <a:t>汇报</a:t>
                </a:r>
                <a:r>
                  <a:rPr lang="zh-CN" altLang="en-US" sz="1800" i="0" kern="100" spc="0">
                    <a:effectLst/>
                    <a:latin typeface="+mn-ea"/>
                    <a:cs typeface="Times New Roman" panose="02020603050405020304" pitchFamily="18" charset="0"/>
                  </a:rPr>
                  <a:t>的开头主要用来概述基本情况，包括单位名称、工作性质、主要任务、时代背景、指导思想，以及总结目的、主要内容提示等等。作为开头部分，应以简明扼要的文字写明在本汇报所包括的期限内的工作根据、指导思想以及对工作成绩的评价和工作不足及改进等内容。它是工作汇报的引言，便于把下面的内容引出来，只要很短的一段文字就行了</a:t>
                </a:r>
                <a:endParaRPr lang="zh-CN" altLang="en-US" sz="1800" kern="10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>
                  <a:latin typeface="+mn-ea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C7700D55-B3D2-D28B-F080-9D9DAE2EF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8100" y="4784408"/>
                <a:ext cx="9575800" cy="13031"/>
              </a:xfrm>
              <a:prstGeom prst="line">
                <a:avLst/>
              </a:prstGeom>
              <a:ln>
                <a:solidFill>
                  <a:schemeClr val="accent2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418964F-2CD8-F79A-2D55-8B17F1B40A75}"/>
                </a:ext>
              </a:extLst>
            </p:cNvPr>
            <p:cNvGrpSpPr/>
            <p:nvPr/>
          </p:nvGrpSpPr>
          <p:grpSpPr>
            <a:xfrm>
              <a:off x="658813" y="1099701"/>
              <a:ext cx="2334908" cy="908864"/>
              <a:chOff x="1691035" y="901928"/>
              <a:chExt cx="3286340" cy="908864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D55E9A71-31EE-5FB9-8D55-6F457DA8DDD1}"/>
                  </a:ext>
                </a:extLst>
              </p:cNvPr>
              <p:cNvSpPr/>
              <p:nvPr/>
            </p:nvSpPr>
            <p:spPr>
              <a:xfrm>
                <a:off x="1691035" y="952817"/>
                <a:ext cx="3286340" cy="807085"/>
              </a:xfrm>
              <a:prstGeom prst="roundRect">
                <a:avLst>
                  <a:gd name="adj" fmla="val 5000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57422EB-4C83-7FF4-0656-1A9D376514FC}"/>
                  </a:ext>
                </a:extLst>
              </p:cNvPr>
              <p:cNvSpPr/>
              <p:nvPr/>
            </p:nvSpPr>
            <p:spPr>
              <a:xfrm>
                <a:off x="1691035" y="901928"/>
                <a:ext cx="3286340" cy="908864"/>
              </a:xfrm>
              <a:prstGeom prst="roundRect">
                <a:avLst>
                  <a:gd name="adj" fmla="val 5000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前言</a:t>
                </a: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6D1B89-8F8F-4428-CF57-DF98A07BB3B7}"/>
              </a:ext>
            </a:extLst>
          </p:cNvPr>
          <p:cNvGrpSpPr/>
          <p:nvPr/>
        </p:nvGrpSpPr>
        <p:grpSpPr>
          <a:xfrm>
            <a:off x="658812" y="5429671"/>
            <a:ext cx="10874376" cy="465956"/>
            <a:chOff x="658812" y="5429671"/>
            <a:chExt cx="10874376" cy="46595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FF79289-BC2B-2A9C-68F4-B72BBCA3BEB1}"/>
                </a:ext>
              </a:extLst>
            </p:cNvPr>
            <p:cNvGrpSpPr/>
            <p:nvPr/>
          </p:nvGrpSpPr>
          <p:grpSpPr>
            <a:xfrm>
              <a:off x="11067232" y="5429671"/>
              <a:ext cx="465956" cy="465956"/>
              <a:chOff x="5694163" y="2334577"/>
              <a:chExt cx="807085" cy="807085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D03EC595-7889-B340-6B6F-1C93CD9DB34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585AA76-5D9B-D834-47DA-BF2D3E2C19B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3AE7054-FDA7-901F-61E1-D0F164C15952}"/>
                </a:ext>
              </a:extLst>
            </p:cNvPr>
            <p:cNvGrpSpPr/>
            <p:nvPr/>
          </p:nvGrpSpPr>
          <p:grpSpPr>
            <a:xfrm>
              <a:off x="10466649" y="5429671"/>
              <a:ext cx="465956" cy="465956"/>
              <a:chOff x="5694163" y="2334577"/>
              <a:chExt cx="807085" cy="807085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3BF0153-7303-26F1-B7E2-6363566F2ED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8FCA720-ECBF-9C62-CEBA-DD90E0636C1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731342E-AB48-E0EF-A780-FB7E5A386D0D}"/>
                </a:ext>
              </a:extLst>
            </p:cNvPr>
            <p:cNvGrpSpPr/>
            <p:nvPr/>
          </p:nvGrpSpPr>
          <p:grpSpPr>
            <a:xfrm>
              <a:off x="9866066" y="5429671"/>
              <a:ext cx="465956" cy="465956"/>
              <a:chOff x="5694163" y="2334577"/>
              <a:chExt cx="807085" cy="807085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40BD641B-F227-1139-3B95-837423C8033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CC03979F-20AE-42F3-5C4C-E4ABE418F24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BF76A73-E08E-90C9-451A-F5A1DB93D0DC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2" y="5854987"/>
              <a:ext cx="91173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89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重点工作汇报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B562F2D-54F1-90E4-2656-E9D53B5CFB8D}"/>
              </a:ext>
            </a:extLst>
          </p:cNvPr>
          <p:cNvGrpSpPr/>
          <p:nvPr/>
        </p:nvGrpSpPr>
        <p:grpSpPr>
          <a:xfrm>
            <a:off x="6096000" y="2445333"/>
            <a:ext cx="2596587" cy="3684005"/>
            <a:chOff x="6096000" y="2445333"/>
            <a:chExt cx="2596587" cy="368400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AA42ADD-7178-C69B-DFE2-C424887D67F2}"/>
                </a:ext>
              </a:extLst>
            </p:cNvPr>
            <p:cNvGrpSpPr/>
            <p:nvPr/>
          </p:nvGrpSpPr>
          <p:grpSpPr>
            <a:xfrm>
              <a:off x="6096000" y="2445333"/>
              <a:ext cx="2596587" cy="3684005"/>
              <a:chOff x="5694163" y="2334577"/>
              <a:chExt cx="807085" cy="807085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CA941BE5-F6FE-DDEB-7126-5C4F5BDC219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5A3B657-95D4-6AF0-5B82-5948161D0D2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CF52F0-82ED-12D0-C875-509A6996A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59"/>
            <a:stretch/>
          </p:blipFill>
          <p:spPr>
            <a:xfrm>
              <a:off x="6194801" y="2553282"/>
              <a:ext cx="2393614" cy="3488703"/>
            </a:xfrm>
            <a:prstGeom prst="roundRect">
              <a:avLst>
                <a:gd name="adj" fmla="val 14605"/>
              </a:avLst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3F60E9-FA7B-FADB-A56B-917964B23391}"/>
              </a:ext>
            </a:extLst>
          </p:cNvPr>
          <p:cNvGrpSpPr/>
          <p:nvPr/>
        </p:nvGrpSpPr>
        <p:grpSpPr>
          <a:xfrm>
            <a:off x="8936601" y="1628775"/>
            <a:ext cx="2596587" cy="3684005"/>
            <a:chOff x="8936601" y="1628775"/>
            <a:chExt cx="2596587" cy="368400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EA49C4D-BCF6-6CD1-4E2C-E00655C23AFF}"/>
                </a:ext>
              </a:extLst>
            </p:cNvPr>
            <p:cNvGrpSpPr/>
            <p:nvPr/>
          </p:nvGrpSpPr>
          <p:grpSpPr>
            <a:xfrm>
              <a:off x="8936601" y="1628775"/>
              <a:ext cx="2596587" cy="3684005"/>
              <a:chOff x="5694163" y="2334577"/>
              <a:chExt cx="807085" cy="807085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43AF511E-6E8A-22DF-455D-B6C650FC877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D52AAD3E-7C13-CC11-09D9-6BFAD4186BE7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B6EE1A7-E21B-11C3-16CF-8B63E67BF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38087" y="1721091"/>
              <a:ext cx="2393614" cy="3488703"/>
            </a:xfrm>
            <a:prstGeom prst="roundRect">
              <a:avLst>
                <a:gd name="adj" fmla="val 14605"/>
              </a:avLst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6737F05-237A-65C2-FFE6-66964C0A1077}"/>
              </a:ext>
            </a:extLst>
          </p:cNvPr>
          <p:cNvSpPr txBox="1"/>
          <p:nvPr/>
        </p:nvSpPr>
        <p:spPr>
          <a:xfrm>
            <a:off x="575099" y="1532656"/>
            <a:ext cx="4911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填写汇报工作，填写的内容包含工作摘要、内容、花费时间、对应的任务等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E5CC04F-8E59-457B-A7B4-D052BB6BB457}"/>
              </a:ext>
            </a:extLst>
          </p:cNvPr>
          <p:cNvGrpSpPr/>
          <p:nvPr/>
        </p:nvGrpSpPr>
        <p:grpSpPr>
          <a:xfrm>
            <a:off x="662071" y="2547297"/>
            <a:ext cx="4442618" cy="702052"/>
            <a:chOff x="662071" y="2547297"/>
            <a:chExt cx="4442618" cy="702052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D3CCC6-7799-91C2-D257-38F978C5C632}"/>
                </a:ext>
              </a:extLst>
            </p:cNvPr>
            <p:cNvSpPr/>
            <p:nvPr/>
          </p:nvSpPr>
          <p:spPr>
            <a:xfrm>
              <a:off x="662071" y="2635585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1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39738D0-A9D4-73D4-2BEF-28399F2CFAD9}"/>
                </a:ext>
              </a:extLst>
            </p:cNvPr>
            <p:cNvSpPr txBox="1"/>
            <p:nvPr/>
          </p:nvSpPr>
          <p:spPr>
            <a:xfrm>
              <a:off x="1169296" y="2547297"/>
              <a:ext cx="3935393" cy="7020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自动收录发表的所有信息显示在日程表，日常沟通的信息沟通“发表”过的事件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059BF72-0F94-EC79-6095-C4D0C40D356F}"/>
              </a:ext>
            </a:extLst>
          </p:cNvPr>
          <p:cNvGrpSpPr/>
          <p:nvPr/>
        </p:nvGrpSpPr>
        <p:grpSpPr>
          <a:xfrm>
            <a:off x="662071" y="3422416"/>
            <a:ext cx="4442618" cy="702052"/>
            <a:chOff x="662071" y="3422416"/>
            <a:chExt cx="4442618" cy="702052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56611A-244C-F479-9CEA-18B129BD4E80}"/>
                </a:ext>
              </a:extLst>
            </p:cNvPr>
            <p:cNvSpPr/>
            <p:nvPr/>
          </p:nvSpPr>
          <p:spPr>
            <a:xfrm>
              <a:off x="662071" y="3518038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2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852F8D6-97B1-5F18-0F3A-877AD3DFF188}"/>
                </a:ext>
              </a:extLst>
            </p:cNvPr>
            <p:cNvSpPr txBox="1"/>
            <p:nvPr/>
          </p:nvSpPr>
          <p:spPr>
            <a:xfrm>
              <a:off x="1169296" y="3422416"/>
              <a:ext cx="3935393" cy="7020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完成的工作和未来的计划，事件可进行编辑、评论、关联、收藏、标签和删除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8AB9A66-6599-BA72-70CC-F5185F3C9472}"/>
              </a:ext>
            </a:extLst>
          </p:cNvPr>
          <p:cNvGrpSpPr/>
          <p:nvPr/>
        </p:nvGrpSpPr>
        <p:grpSpPr>
          <a:xfrm>
            <a:off x="662071" y="4297535"/>
            <a:ext cx="4442618" cy="702052"/>
            <a:chOff x="662071" y="4297535"/>
            <a:chExt cx="4442618" cy="70205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5352882-1DD4-B234-792E-3D7AB02459F1}"/>
                </a:ext>
              </a:extLst>
            </p:cNvPr>
            <p:cNvSpPr/>
            <p:nvPr/>
          </p:nvSpPr>
          <p:spPr>
            <a:xfrm>
              <a:off x="662071" y="4400491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3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4D5D5C-6202-9302-CBDA-3648B5CF4C49}"/>
                </a:ext>
              </a:extLst>
            </p:cNvPr>
            <p:cNvSpPr txBox="1"/>
            <p:nvPr/>
          </p:nvSpPr>
          <p:spPr>
            <a:xfrm>
              <a:off x="1169296" y="4297535"/>
              <a:ext cx="3935393" cy="7020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填写自己的工作汇报，选择事件所对应的任务、客户、同事，选择事件类型，上传附件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E3352D4-CED1-5434-CDC5-40CFE2867CAC}"/>
              </a:ext>
            </a:extLst>
          </p:cNvPr>
          <p:cNvGrpSpPr/>
          <p:nvPr/>
        </p:nvGrpSpPr>
        <p:grpSpPr>
          <a:xfrm>
            <a:off x="662071" y="5172654"/>
            <a:ext cx="4442618" cy="702052"/>
            <a:chOff x="662071" y="5172654"/>
            <a:chExt cx="4442618" cy="70205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BFBF9D1-CB79-947F-0061-551E5E556A63}"/>
                </a:ext>
              </a:extLst>
            </p:cNvPr>
            <p:cNvSpPr/>
            <p:nvPr/>
          </p:nvSpPr>
          <p:spPr>
            <a:xfrm>
              <a:off x="662071" y="5282943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4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A34075-D824-FB46-872A-FA74E66471B6}"/>
                </a:ext>
              </a:extLst>
            </p:cNvPr>
            <p:cNvSpPr txBox="1"/>
            <p:nvPr/>
          </p:nvSpPr>
          <p:spPr>
            <a:xfrm>
              <a:off x="1169296" y="5172654"/>
              <a:ext cx="3935393" cy="7020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安排计划、会议、待办事项等工作</a:t>
              </a:r>
              <a:r>
                <a:rPr lang="en-US" altLang="zh-CN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:</a:t>
              </a: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因为具备提醒功能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7985AB-324A-DF4C-E98E-6B6D7C220C0D}"/>
              </a:ext>
            </a:extLst>
          </p:cNvPr>
          <p:cNvCxnSpPr>
            <a:cxnSpLocks/>
            <a:stCxn id="12" idx="2"/>
            <a:endCxn id="15" idx="2"/>
          </p:cNvCxnSpPr>
          <p:nvPr/>
        </p:nvCxnSpPr>
        <p:spPr>
          <a:xfrm>
            <a:off x="662071" y="2843121"/>
            <a:ext cx="0" cy="2647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5E487FB-8078-EEA6-637E-9F678B096D08}"/>
              </a:ext>
            </a:extLst>
          </p:cNvPr>
          <p:cNvGrpSpPr/>
          <p:nvPr/>
        </p:nvGrpSpPr>
        <p:grpSpPr>
          <a:xfrm>
            <a:off x="10615370" y="5875257"/>
            <a:ext cx="917818" cy="256528"/>
            <a:chOff x="10155176" y="4910742"/>
            <a:chExt cx="1378012" cy="38515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1D9022-C6C8-F320-F729-5EB76E069559}"/>
                </a:ext>
              </a:extLst>
            </p:cNvPr>
            <p:cNvGrpSpPr/>
            <p:nvPr/>
          </p:nvGrpSpPr>
          <p:grpSpPr>
            <a:xfrm>
              <a:off x="11148037" y="4910742"/>
              <a:ext cx="385151" cy="385151"/>
              <a:chOff x="5694163" y="2334577"/>
              <a:chExt cx="807085" cy="807085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24F16C7C-AD86-1336-EFD2-D188EF9846A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6A6A8AE9-EFDE-5DCC-9296-EB5DC072B1A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D6CC06-4FB1-58A7-789E-76B90E30FD31}"/>
                </a:ext>
              </a:extLst>
            </p:cNvPr>
            <p:cNvGrpSpPr/>
            <p:nvPr/>
          </p:nvGrpSpPr>
          <p:grpSpPr>
            <a:xfrm>
              <a:off x="10651606" y="4910742"/>
              <a:ext cx="385151" cy="385151"/>
              <a:chOff x="5694163" y="2334577"/>
              <a:chExt cx="807085" cy="807085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0887D5FD-F7D2-2D78-0A5A-BB554E48715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F7149E4E-885D-9954-105B-36CED020450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E962109-722B-40E3-F748-A4458BC41A5E}"/>
                </a:ext>
              </a:extLst>
            </p:cNvPr>
            <p:cNvGrpSpPr/>
            <p:nvPr/>
          </p:nvGrpSpPr>
          <p:grpSpPr>
            <a:xfrm>
              <a:off x="10155176" y="4910742"/>
              <a:ext cx="385151" cy="385151"/>
              <a:chOff x="5694163" y="2334577"/>
              <a:chExt cx="807085" cy="807085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1423E00E-EFC3-35F6-5290-7DF1D535362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D3677474-F841-0130-48C3-115F65651D7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49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销售完成情况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8900FC4-F424-2E55-7FB7-7D4CBF1339D2}"/>
              </a:ext>
            </a:extLst>
          </p:cNvPr>
          <p:cNvGrpSpPr/>
          <p:nvPr/>
        </p:nvGrpSpPr>
        <p:grpSpPr>
          <a:xfrm>
            <a:off x="658812" y="1592263"/>
            <a:ext cx="10874376" cy="4463097"/>
            <a:chOff x="658812" y="1592263"/>
            <a:chExt cx="10874376" cy="446309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4E45302-58BC-5B13-2A08-9C102A61DA66}"/>
                </a:ext>
              </a:extLst>
            </p:cNvPr>
            <p:cNvGrpSpPr/>
            <p:nvPr/>
          </p:nvGrpSpPr>
          <p:grpSpPr>
            <a:xfrm>
              <a:off x="658812" y="1592263"/>
              <a:ext cx="10874376" cy="4463097"/>
              <a:chOff x="5694163" y="2334577"/>
              <a:chExt cx="807085" cy="807085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2D03D6AB-FB59-7923-8448-70B9472BC8C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691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1E591C72-769C-C318-A038-4C515256B2D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388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aphicFrame>
          <p:nvGraphicFramePr>
            <p:cNvPr id="8" name="图表 7">
              <a:extLst>
                <a:ext uri="{FF2B5EF4-FFF2-40B4-BE49-F238E27FC236}">
                  <a16:creationId xmlns:a16="http://schemas.microsoft.com/office/drawing/2014/main" id="{F867BC66-9FA5-A32C-4948-B45B8593F9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28641120"/>
                </p:ext>
              </p:extLst>
            </p:nvPr>
          </p:nvGraphicFramePr>
          <p:xfrm>
            <a:off x="803275" y="1990846"/>
            <a:ext cx="10644087" cy="37781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1901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销售情况分析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637BE8D-3AD1-7D6E-6444-FF7F0C872DF3}"/>
              </a:ext>
            </a:extLst>
          </p:cNvPr>
          <p:cNvGrpSpPr/>
          <p:nvPr/>
        </p:nvGrpSpPr>
        <p:grpSpPr>
          <a:xfrm>
            <a:off x="6090090" y="1707717"/>
            <a:ext cx="5437187" cy="2077201"/>
            <a:chOff x="6090090" y="1707717"/>
            <a:chExt cx="5437187" cy="2077201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7B8D760-29B9-B624-A1F1-7295EEA7D197}"/>
                </a:ext>
              </a:extLst>
            </p:cNvPr>
            <p:cNvSpPr/>
            <p:nvPr/>
          </p:nvSpPr>
          <p:spPr>
            <a:xfrm>
              <a:off x="6090090" y="1707717"/>
              <a:ext cx="5437187" cy="20772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A612184-558A-531D-D726-BC0CDCABABBF}"/>
                </a:ext>
              </a:extLst>
            </p:cNvPr>
            <p:cNvSpPr txBox="1"/>
            <p:nvPr/>
          </p:nvSpPr>
          <p:spPr>
            <a:xfrm>
              <a:off x="8757654" y="1886671"/>
              <a:ext cx="1950395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背景分析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3EF210B-1CBC-CFC9-76BD-DEFE678D7403}"/>
                </a:ext>
              </a:extLst>
            </p:cNvPr>
            <p:cNvSpPr txBox="1"/>
            <p:nvPr/>
          </p:nvSpPr>
          <p:spPr>
            <a:xfrm>
              <a:off x="8404049" y="2430682"/>
              <a:ext cx="2304000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从目前大背景角度来分析销售完成情况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并做出说明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434923B-2BB9-8233-89A8-30D9078F9737}"/>
                </a:ext>
              </a:extLst>
            </p:cNvPr>
            <p:cNvGrpSpPr/>
            <p:nvPr/>
          </p:nvGrpSpPr>
          <p:grpSpPr>
            <a:xfrm>
              <a:off x="10852146" y="2004053"/>
              <a:ext cx="288000" cy="288000"/>
              <a:chOff x="5694163" y="2334577"/>
              <a:chExt cx="807085" cy="807085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EF6B459E-4A65-5B17-E76D-F82EA1AB7C2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512BECEE-DA74-6655-8EAD-F3DE7114E64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rPr>
                  <a:t>2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F7A320-BBE4-198B-E8DB-E2D4815C4A95}"/>
              </a:ext>
            </a:extLst>
          </p:cNvPr>
          <p:cNvGrpSpPr/>
          <p:nvPr/>
        </p:nvGrpSpPr>
        <p:grpSpPr>
          <a:xfrm>
            <a:off x="658813" y="1707717"/>
            <a:ext cx="5437187" cy="2077201"/>
            <a:chOff x="658813" y="1707717"/>
            <a:chExt cx="5437187" cy="207720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49DAD2F-E51B-BE3E-23CF-0E0C1166C1CB}"/>
                </a:ext>
              </a:extLst>
            </p:cNvPr>
            <p:cNvSpPr/>
            <p:nvPr/>
          </p:nvSpPr>
          <p:spPr>
            <a:xfrm>
              <a:off x="658813" y="1707717"/>
              <a:ext cx="5437187" cy="20772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1D93E74-7D32-D6AA-8DDB-44C182619DF6}"/>
                </a:ext>
              </a:extLst>
            </p:cNvPr>
            <p:cNvSpPr txBox="1"/>
            <p:nvPr/>
          </p:nvSpPr>
          <p:spPr>
            <a:xfrm>
              <a:off x="1491425" y="1886671"/>
              <a:ext cx="2347269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市场分析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B3B7EA8-1B1B-63E9-64BA-38890942823E}"/>
                </a:ext>
              </a:extLst>
            </p:cNvPr>
            <p:cNvSpPr txBox="1"/>
            <p:nvPr/>
          </p:nvSpPr>
          <p:spPr>
            <a:xfrm>
              <a:off x="1491425" y="2430682"/>
              <a:ext cx="2304000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从市场角度来分析销售完成情况，做出说明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1DB0C90-DF04-1953-E04A-A56D0D5E0501}"/>
                </a:ext>
              </a:extLst>
            </p:cNvPr>
            <p:cNvGrpSpPr/>
            <p:nvPr/>
          </p:nvGrpSpPr>
          <p:grpSpPr>
            <a:xfrm>
              <a:off x="1057486" y="2004053"/>
              <a:ext cx="288000" cy="288000"/>
              <a:chOff x="5694163" y="2334577"/>
              <a:chExt cx="807085" cy="807085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0F63FA1A-7265-9097-EB28-2D4FCB5A1967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8C812FC4-6E92-6B18-C092-3CEC3A426D8E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rPr>
                  <a:t>1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080A19-1F86-3E31-6AC0-620B8A57D96A}"/>
              </a:ext>
            </a:extLst>
          </p:cNvPr>
          <p:cNvGrpSpPr/>
          <p:nvPr/>
        </p:nvGrpSpPr>
        <p:grpSpPr>
          <a:xfrm>
            <a:off x="6090090" y="4037990"/>
            <a:ext cx="5437187" cy="2077201"/>
            <a:chOff x="6090090" y="4037990"/>
            <a:chExt cx="5437187" cy="207720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2DCB74C-E6DC-9FFB-AF2D-C60E630EFFA0}"/>
                </a:ext>
              </a:extLst>
            </p:cNvPr>
            <p:cNvSpPr/>
            <p:nvPr/>
          </p:nvSpPr>
          <p:spPr>
            <a:xfrm>
              <a:off x="6090090" y="4037990"/>
              <a:ext cx="5437187" cy="20772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5CF3F16-96B9-81E7-1DD0-6062FE7BCC66}"/>
                </a:ext>
              </a:extLst>
            </p:cNvPr>
            <p:cNvSpPr txBox="1"/>
            <p:nvPr/>
          </p:nvSpPr>
          <p:spPr>
            <a:xfrm>
              <a:off x="8757654" y="4298016"/>
              <a:ext cx="1950395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发展痛点</a:t>
              </a:r>
              <a:endParaRPr lang="zh-CN" altLang="en-US" sz="20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139401A-04D0-308C-4BFA-E7F8A2F92910}"/>
                </a:ext>
              </a:extLst>
            </p:cNvPr>
            <p:cNvSpPr txBox="1"/>
            <p:nvPr/>
          </p:nvSpPr>
          <p:spPr>
            <a:xfrm>
              <a:off x="8404049" y="4836091"/>
              <a:ext cx="2304000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从发展分析情况来分析发展痛点，是不是有机会能避免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CB57D78-4781-627C-46E1-5C9E3BC9C955}"/>
                </a:ext>
              </a:extLst>
            </p:cNvPr>
            <p:cNvGrpSpPr/>
            <p:nvPr/>
          </p:nvGrpSpPr>
          <p:grpSpPr>
            <a:xfrm>
              <a:off x="10852146" y="4424468"/>
              <a:ext cx="288000" cy="288000"/>
              <a:chOff x="5694163" y="2334577"/>
              <a:chExt cx="807085" cy="807085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DB72DF52-9377-438A-2005-AC1C96A93AA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16299842-DB99-0D33-F95F-0AF64BEC1D6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rPr>
                  <a:t>4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591D9F-ED4A-C932-88B9-773862B59437}"/>
              </a:ext>
            </a:extLst>
          </p:cNvPr>
          <p:cNvGrpSpPr/>
          <p:nvPr/>
        </p:nvGrpSpPr>
        <p:grpSpPr>
          <a:xfrm>
            <a:off x="658813" y="4037990"/>
            <a:ext cx="5437187" cy="2077201"/>
            <a:chOff x="658813" y="4037990"/>
            <a:chExt cx="5437187" cy="2077201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C77F5C8-A7BB-EF38-684D-B245C3AFDD43}"/>
                </a:ext>
              </a:extLst>
            </p:cNvPr>
            <p:cNvSpPr/>
            <p:nvPr/>
          </p:nvSpPr>
          <p:spPr>
            <a:xfrm>
              <a:off x="658813" y="4037990"/>
              <a:ext cx="5437187" cy="20772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4314B80-D9FB-1590-7D3A-245AB3EA0F85}"/>
                </a:ext>
              </a:extLst>
            </p:cNvPr>
            <p:cNvSpPr txBox="1"/>
            <p:nvPr/>
          </p:nvSpPr>
          <p:spPr>
            <a:xfrm>
              <a:off x="1472375" y="4298016"/>
              <a:ext cx="2347269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发展</a:t>
              </a: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分析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8A161E2-BCA5-87CF-C24F-0901709B37F6}"/>
                </a:ext>
              </a:extLst>
            </p:cNvPr>
            <p:cNvSpPr txBox="1"/>
            <p:nvPr/>
          </p:nvSpPr>
          <p:spPr>
            <a:xfrm>
              <a:off x="1491425" y="4846857"/>
              <a:ext cx="2304000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从发展角度来分析销售完成情况，做出说</a:t>
              </a:r>
              <a:endParaRPr lang="en-US" altLang="zh-CN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明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3B72BCA-F3E0-9F23-8332-310EEE0D6FB3}"/>
                </a:ext>
              </a:extLst>
            </p:cNvPr>
            <p:cNvGrpSpPr/>
            <p:nvPr/>
          </p:nvGrpSpPr>
          <p:grpSpPr>
            <a:xfrm>
              <a:off x="1057486" y="4424468"/>
              <a:ext cx="288000" cy="288000"/>
              <a:chOff x="5694163" y="2334577"/>
              <a:chExt cx="807085" cy="807085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026CDDE-CB4F-B0C1-8253-5055BDAD885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8EA592CA-8084-4437-0E7E-E2921AF8E75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rPr>
                  <a:t>3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D311C0-6980-438A-2CAE-6E2E9DA5E8C8}"/>
              </a:ext>
            </a:extLst>
          </p:cNvPr>
          <p:cNvGrpSpPr/>
          <p:nvPr/>
        </p:nvGrpSpPr>
        <p:grpSpPr>
          <a:xfrm>
            <a:off x="3833547" y="1641338"/>
            <a:ext cx="4524906" cy="4524906"/>
            <a:chOff x="3833547" y="1641338"/>
            <a:chExt cx="4524906" cy="452490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990BEE1-D41D-3F29-7DEF-FB0321512B43}"/>
                </a:ext>
              </a:extLst>
            </p:cNvPr>
            <p:cNvSpPr/>
            <p:nvPr/>
          </p:nvSpPr>
          <p:spPr>
            <a:xfrm>
              <a:off x="3833547" y="1641338"/>
              <a:ext cx="4524906" cy="4524906"/>
            </a:xfrm>
            <a:prstGeom prst="ellipse">
              <a:avLst/>
            </a:prstGeom>
            <a:blipFill dpi="0" rotWithShape="1">
              <a:blip r:embed="rId3">
                <a:duotone>
                  <a:prstClr val="black"/>
                  <a:srgbClr val="CCD3D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100000"/>
                        </a14:imgEffect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54000" dist="1905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EDE6C4C-1BCB-3C49-957E-7EF53A6A9147}"/>
                </a:ext>
              </a:extLst>
            </p:cNvPr>
            <p:cNvSpPr/>
            <p:nvPr/>
          </p:nvSpPr>
          <p:spPr>
            <a:xfrm>
              <a:off x="3833547" y="1641338"/>
              <a:ext cx="4524906" cy="4524906"/>
            </a:xfrm>
            <a:prstGeom prst="ellipse">
              <a:avLst/>
            </a:prstGeom>
            <a:blipFill dpi="0" rotWithShape="1">
              <a:blip r:embed="rId3">
                <a:duotone>
                  <a:prstClr val="black"/>
                  <a:srgbClr val="CCD3D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100000"/>
                        </a14:imgEffect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54000" dist="1905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568E93B-4068-4514-3D1A-A8BDEB25F60B}"/>
                </a:ext>
              </a:extLst>
            </p:cNvPr>
            <p:cNvSpPr/>
            <p:nvPr/>
          </p:nvSpPr>
          <p:spPr>
            <a:xfrm>
              <a:off x="4430795" y="2238586"/>
              <a:ext cx="3330410" cy="3330410"/>
            </a:xfrm>
            <a:prstGeom prst="ellipse">
              <a:avLst/>
            </a:prstGeom>
            <a:blipFill dpi="0"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27000" dist="63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3145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项目回款情况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BB72A38-DCC4-A5F4-1F9E-7D0077BAE5FB}"/>
              </a:ext>
            </a:extLst>
          </p:cNvPr>
          <p:cNvGrpSpPr/>
          <p:nvPr/>
        </p:nvGrpSpPr>
        <p:grpSpPr>
          <a:xfrm>
            <a:off x="6411137" y="1628774"/>
            <a:ext cx="5128528" cy="4484653"/>
            <a:chOff x="6411137" y="1628774"/>
            <a:chExt cx="5128528" cy="448465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19C9603-EC94-7F3F-1E5E-7C596D37D0EB}"/>
                </a:ext>
              </a:extLst>
            </p:cNvPr>
            <p:cNvGrpSpPr/>
            <p:nvPr/>
          </p:nvGrpSpPr>
          <p:grpSpPr>
            <a:xfrm>
              <a:off x="6411137" y="1628774"/>
              <a:ext cx="5128528" cy="4484653"/>
              <a:chOff x="5694163" y="2334577"/>
              <a:chExt cx="807085" cy="807085"/>
            </a:xfrm>
          </p:grpSpPr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798ADF92-E3FA-BC10-3E00-DEAE7678810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7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9FF7E31C-BACC-22A8-1805-59A179CE9C6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7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9F3743A-905F-D6A3-64C8-E1610917BC8B}"/>
                </a:ext>
              </a:extLst>
            </p:cNvPr>
            <p:cNvSpPr txBox="1"/>
            <p:nvPr/>
          </p:nvSpPr>
          <p:spPr>
            <a:xfrm>
              <a:off x="6976098" y="1964442"/>
              <a:ext cx="2329898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回款情况概述</a:t>
              </a: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A55F61F-9874-543F-D4B3-8FC3843968BA}"/>
                </a:ext>
              </a:extLst>
            </p:cNvPr>
            <p:cNvCxnSpPr>
              <a:cxnSpLocks/>
            </p:cNvCxnSpPr>
            <p:nvPr/>
          </p:nvCxnSpPr>
          <p:spPr>
            <a:xfrm>
              <a:off x="6976098" y="2469080"/>
              <a:ext cx="883118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77CEA1D3-FB57-67DF-A1D6-FFF171ADD726}"/>
                </a:ext>
              </a:extLst>
            </p:cNvPr>
            <p:cNvCxnSpPr>
              <a:cxnSpLocks/>
            </p:cNvCxnSpPr>
            <p:nvPr/>
          </p:nvCxnSpPr>
          <p:spPr>
            <a:xfrm>
              <a:off x="8610530" y="2469080"/>
              <a:ext cx="883118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5C2F3A0C-A837-88BB-8EF6-06048F8D03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44962" y="2469080"/>
              <a:ext cx="883118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6D0039F-C66B-AC14-079D-400F6587B93A}"/>
                </a:ext>
              </a:extLst>
            </p:cNvPr>
            <p:cNvSpPr txBox="1"/>
            <p:nvPr/>
          </p:nvSpPr>
          <p:spPr>
            <a:xfrm>
              <a:off x="6976098" y="2492127"/>
              <a:ext cx="96269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2000</a:t>
              </a:r>
              <a:r>
                <a:rPr lang="zh-CN" altLang="en-US" sz="1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万</a:t>
              </a:r>
              <a:endParaRPr lang="zh-CN" altLang="en-US" sz="24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A9642FD-CA1C-9A82-ABEC-4ECB128D20FF}"/>
                </a:ext>
              </a:extLst>
            </p:cNvPr>
            <p:cNvSpPr txBox="1"/>
            <p:nvPr/>
          </p:nvSpPr>
          <p:spPr>
            <a:xfrm>
              <a:off x="8610530" y="2492127"/>
              <a:ext cx="96269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1440</a:t>
              </a:r>
              <a:r>
                <a:rPr lang="zh-CN" altLang="en-US" sz="1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万</a:t>
              </a:r>
              <a:endParaRPr lang="zh-CN" altLang="en-US" sz="24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C288080-B874-A5F2-34F1-8F695D1DE553}"/>
                </a:ext>
              </a:extLst>
            </p:cNvPr>
            <p:cNvSpPr txBox="1"/>
            <p:nvPr/>
          </p:nvSpPr>
          <p:spPr>
            <a:xfrm>
              <a:off x="10281076" y="2492127"/>
              <a:ext cx="96269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560</a:t>
              </a:r>
              <a:r>
                <a:rPr lang="zh-CN" altLang="en-US" sz="1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万</a:t>
              </a:r>
              <a:endParaRPr lang="zh-CN" altLang="en-US" sz="24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098D98B-F3F9-2E2F-4644-720FDFA2C839}"/>
                </a:ext>
              </a:extLst>
            </p:cNvPr>
            <p:cNvSpPr txBox="1"/>
            <p:nvPr/>
          </p:nvSpPr>
          <p:spPr>
            <a:xfrm>
              <a:off x="6976098" y="2980851"/>
              <a:ext cx="962694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本年应回款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57D26A3-A832-351A-F262-0D02227814FF}"/>
                </a:ext>
              </a:extLst>
            </p:cNvPr>
            <p:cNvSpPr txBox="1"/>
            <p:nvPr/>
          </p:nvSpPr>
          <p:spPr>
            <a:xfrm>
              <a:off x="8610530" y="2980851"/>
              <a:ext cx="962694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已回款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A4D88FE-56FF-8B88-1143-7E0C9C10AF8D}"/>
                </a:ext>
              </a:extLst>
            </p:cNvPr>
            <p:cNvSpPr txBox="1"/>
            <p:nvPr/>
          </p:nvSpPr>
          <p:spPr>
            <a:xfrm>
              <a:off x="10244962" y="2980851"/>
              <a:ext cx="962694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未回款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03E10FB-3776-A6AB-4731-DD84ED2FD725}"/>
                </a:ext>
              </a:extLst>
            </p:cNvPr>
            <p:cNvSpPr txBox="1"/>
            <p:nvPr/>
          </p:nvSpPr>
          <p:spPr>
            <a:xfrm>
              <a:off x="6976098" y="3610778"/>
              <a:ext cx="2329898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回款情况分析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98BBFD0-2941-D450-7061-14E21E2B79F5}"/>
                </a:ext>
              </a:extLst>
            </p:cNvPr>
            <p:cNvSpPr txBox="1"/>
            <p:nvPr/>
          </p:nvSpPr>
          <p:spPr>
            <a:xfrm>
              <a:off x="6976098" y="4058810"/>
              <a:ext cx="4151982" cy="609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已回款占比和回款单位的分析，是不是严格的遵守回款的相关规定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DA04E90-4CAC-4B5C-C439-46A0C7923839}"/>
                </a:ext>
              </a:extLst>
            </p:cNvPr>
            <p:cNvSpPr txBox="1"/>
            <p:nvPr/>
          </p:nvSpPr>
          <p:spPr>
            <a:xfrm>
              <a:off x="6976098" y="4777475"/>
              <a:ext cx="4151982" cy="609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特殊欠款的情况说明，此单位有什么特殊性，且在什么期限内能够回款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FF5CE08D-914E-C887-C499-EFEC4B3F6D15}"/>
                </a:ext>
              </a:extLst>
            </p:cNvPr>
            <p:cNvGrpSpPr/>
            <p:nvPr/>
          </p:nvGrpSpPr>
          <p:grpSpPr>
            <a:xfrm>
              <a:off x="10198685" y="5740025"/>
              <a:ext cx="917818" cy="256528"/>
              <a:chOff x="10155176" y="4910742"/>
              <a:chExt cx="1378012" cy="385151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173AEA61-E222-BFB5-F6A8-92EB3A5C66C8}"/>
                  </a:ext>
                </a:extLst>
              </p:cNvPr>
              <p:cNvGrpSpPr/>
              <p:nvPr/>
            </p:nvGrpSpPr>
            <p:grpSpPr>
              <a:xfrm>
                <a:off x="11148037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80" name="矩形: 圆角 79">
                  <a:extLst>
                    <a:ext uri="{FF2B5EF4-FFF2-40B4-BE49-F238E27FC236}">
                      <a16:creationId xmlns:a16="http://schemas.microsoft.com/office/drawing/2014/main" id="{1DC9CD4D-155F-B1C8-8453-98990EB7C44B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81" name="矩形: 圆角 80">
                  <a:extLst>
                    <a:ext uri="{FF2B5EF4-FFF2-40B4-BE49-F238E27FC236}">
                      <a16:creationId xmlns:a16="http://schemas.microsoft.com/office/drawing/2014/main" id="{A70584EF-6A75-2076-2E4E-7016AFA4E2F1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32776A0E-F260-EB46-6669-7471FEE6B43C}"/>
                  </a:ext>
                </a:extLst>
              </p:cNvPr>
              <p:cNvGrpSpPr/>
              <p:nvPr/>
            </p:nvGrpSpPr>
            <p:grpSpPr>
              <a:xfrm>
                <a:off x="1065160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78" name="矩形: 圆角 77">
                  <a:extLst>
                    <a:ext uri="{FF2B5EF4-FFF2-40B4-BE49-F238E27FC236}">
                      <a16:creationId xmlns:a16="http://schemas.microsoft.com/office/drawing/2014/main" id="{F7237F35-2F27-6804-B223-49EB8D3240FE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79" name="矩形: 圆角 78">
                  <a:extLst>
                    <a:ext uri="{FF2B5EF4-FFF2-40B4-BE49-F238E27FC236}">
                      <a16:creationId xmlns:a16="http://schemas.microsoft.com/office/drawing/2014/main" id="{973CD54C-361C-571D-BE76-9F000B549166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19E9AD0C-6415-A410-C624-6B6D89B5FFAD}"/>
                  </a:ext>
                </a:extLst>
              </p:cNvPr>
              <p:cNvGrpSpPr/>
              <p:nvPr/>
            </p:nvGrpSpPr>
            <p:grpSpPr>
              <a:xfrm>
                <a:off x="1015517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76" name="矩形: 圆角 75">
                  <a:extLst>
                    <a:ext uri="{FF2B5EF4-FFF2-40B4-BE49-F238E27FC236}">
                      <a16:creationId xmlns:a16="http://schemas.microsoft.com/office/drawing/2014/main" id="{5D375A7F-34B3-D0F7-23C7-AEB5E21E5618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7C7FA39C-A74D-2163-0AFE-0A0DF9E7CB4D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8877FB-8B64-F5B2-4A4C-4A4BC8805542}"/>
              </a:ext>
            </a:extLst>
          </p:cNvPr>
          <p:cNvGrpSpPr/>
          <p:nvPr/>
        </p:nvGrpSpPr>
        <p:grpSpPr>
          <a:xfrm>
            <a:off x="295594" y="1628774"/>
            <a:ext cx="5803038" cy="4484653"/>
            <a:chOff x="295594" y="1628774"/>
            <a:chExt cx="5803038" cy="4484653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21D86514-7B7D-7156-B436-C01B8C71FE43}"/>
                </a:ext>
              </a:extLst>
            </p:cNvPr>
            <p:cNvGrpSpPr/>
            <p:nvPr/>
          </p:nvGrpSpPr>
          <p:grpSpPr>
            <a:xfrm>
              <a:off x="632849" y="1628774"/>
              <a:ext cx="5128528" cy="4484653"/>
              <a:chOff x="5694163" y="2334577"/>
              <a:chExt cx="807085" cy="807085"/>
            </a:xfrm>
          </p:grpSpPr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74B9DAE0-CA6F-139F-4BB3-C8087EBB5D8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7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BE2B733A-EA55-390B-ED72-ACAF5F12BA9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7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FB5425C-AF85-CB1E-9F8F-BD5DA6D708DB}"/>
                </a:ext>
              </a:extLst>
            </p:cNvPr>
            <p:cNvSpPr txBox="1"/>
            <p:nvPr/>
          </p:nvSpPr>
          <p:spPr>
            <a:xfrm>
              <a:off x="2032164" y="5482355"/>
              <a:ext cx="2329898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>
                  <a:latin typeface="+mj-ea"/>
                  <a:ea typeface="+mj-ea"/>
                </a:rPr>
                <a:t>已回款占比</a:t>
              </a:r>
            </a:p>
          </p:txBody>
        </p: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BBE70EF-118F-0DCD-D2CE-4BF2639A5354}"/>
                </a:ext>
              </a:extLst>
            </p:cNvPr>
            <p:cNvGrpSpPr/>
            <p:nvPr/>
          </p:nvGrpSpPr>
          <p:grpSpPr>
            <a:xfrm>
              <a:off x="4175760" y="4122420"/>
              <a:ext cx="1360870" cy="959914"/>
              <a:chOff x="4175760" y="4122420"/>
              <a:chExt cx="1360870" cy="959914"/>
            </a:xfrm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56AAF593-9D77-B88E-41BC-1EA11DCDB62D}"/>
                  </a:ext>
                </a:extLst>
              </p:cNvPr>
              <p:cNvCxnSpPr/>
              <p:nvPr/>
            </p:nvCxnSpPr>
            <p:spPr>
              <a:xfrm>
                <a:off x="4175760" y="4122420"/>
                <a:ext cx="762000" cy="959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E438BE78-8A8E-4169-B0F3-098A59C8FF78}"/>
                  </a:ext>
                </a:extLst>
              </p:cNvPr>
              <p:cNvCxnSpPr/>
              <p:nvPr/>
            </p:nvCxnSpPr>
            <p:spPr>
              <a:xfrm>
                <a:off x="4932102" y="5082334"/>
                <a:ext cx="6045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E5429A-AB7D-B5A4-84FE-2182193FD5D3}"/>
                </a:ext>
              </a:extLst>
            </p:cNvPr>
            <p:cNvGrpSpPr/>
            <p:nvPr/>
          </p:nvGrpSpPr>
          <p:grpSpPr>
            <a:xfrm>
              <a:off x="295594" y="1727020"/>
              <a:ext cx="5803038" cy="3599214"/>
              <a:chOff x="295594" y="1727020"/>
              <a:chExt cx="5803038" cy="3599214"/>
            </a:xfrm>
          </p:grpSpPr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9AFD0F8D-7EC6-43AC-CF6F-1C63F05AE4EB}"/>
                  </a:ext>
                </a:extLst>
              </p:cNvPr>
              <p:cNvGrpSpPr/>
              <p:nvPr/>
            </p:nvGrpSpPr>
            <p:grpSpPr>
              <a:xfrm flipH="1" flipV="1">
                <a:off x="1080473" y="2574648"/>
                <a:ext cx="1151746" cy="549479"/>
                <a:chOff x="4175760" y="4122420"/>
                <a:chExt cx="1360870" cy="959914"/>
              </a:xfrm>
            </p:grpSpPr>
            <p:cxnSp>
              <p:nvCxnSpPr>
                <p:cNvPr id="108" name="直接连接符 107">
                  <a:extLst>
                    <a:ext uri="{FF2B5EF4-FFF2-40B4-BE49-F238E27FC236}">
                      <a16:creationId xmlns:a16="http://schemas.microsoft.com/office/drawing/2014/main" id="{78D3CA7A-8274-64FF-223E-9F8CC1D873CF}"/>
                    </a:ext>
                  </a:extLst>
                </p:cNvPr>
                <p:cNvCxnSpPr/>
                <p:nvPr/>
              </p:nvCxnSpPr>
              <p:spPr>
                <a:xfrm>
                  <a:off x="4175760" y="4122420"/>
                  <a:ext cx="762000" cy="9599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261E4100-DE14-8CE8-672A-FE3A57A118E0}"/>
                    </a:ext>
                  </a:extLst>
                </p:cNvPr>
                <p:cNvCxnSpPr/>
                <p:nvPr/>
              </p:nvCxnSpPr>
              <p:spPr>
                <a:xfrm>
                  <a:off x="4932102" y="5082334"/>
                  <a:ext cx="60452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77BDB850-167F-E00A-F784-08A5A5154CD0}"/>
                  </a:ext>
                </a:extLst>
              </p:cNvPr>
              <p:cNvSpPr/>
              <p:nvPr/>
            </p:nvSpPr>
            <p:spPr>
              <a:xfrm>
                <a:off x="1543333" y="1877157"/>
                <a:ext cx="3321494" cy="3321494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44D899C-41BB-5D01-7897-026A391A3387}"/>
                  </a:ext>
                </a:extLst>
              </p:cNvPr>
              <p:cNvGrpSpPr/>
              <p:nvPr/>
            </p:nvGrpSpPr>
            <p:grpSpPr>
              <a:xfrm>
                <a:off x="295594" y="1727020"/>
                <a:ext cx="5803038" cy="3599214"/>
                <a:chOff x="295594" y="1727020"/>
                <a:chExt cx="5803038" cy="3599214"/>
              </a:xfrm>
            </p:grpSpPr>
            <p:graphicFrame>
              <p:nvGraphicFramePr>
                <p:cNvPr id="5" name="图表 4">
                  <a:extLst>
                    <a:ext uri="{FF2B5EF4-FFF2-40B4-BE49-F238E27FC236}">
                      <a16:creationId xmlns:a16="http://schemas.microsoft.com/office/drawing/2014/main" id="{7B1C005A-0D4B-FF3B-753B-81D97274D9D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907652607"/>
                    </p:ext>
                  </p:extLst>
                </p:nvPr>
              </p:nvGraphicFramePr>
              <p:xfrm>
                <a:off x="295594" y="1727020"/>
                <a:ext cx="5803038" cy="359921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C4508BB0-ECD2-9B7F-EC5F-5C76C9D07829}"/>
                    </a:ext>
                  </a:extLst>
                </p:cNvPr>
                <p:cNvGrpSpPr/>
                <p:nvPr/>
              </p:nvGrpSpPr>
              <p:grpSpPr>
                <a:xfrm>
                  <a:off x="2388471" y="2717985"/>
                  <a:ext cx="1617285" cy="1617285"/>
                  <a:chOff x="2388471" y="2717985"/>
                  <a:chExt cx="1617285" cy="1617285"/>
                </a:xfrm>
              </p:grpSpPr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72E60797-A43D-C2AA-EDE4-FBB2FF720951}"/>
                      </a:ext>
                    </a:extLst>
                  </p:cNvPr>
                  <p:cNvSpPr/>
                  <p:nvPr/>
                </p:nvSpPr>
                <p:spPr>
                  <a:xfrm>
                    <a:off x="2388471" y="2717985"/>
                    <a:ext cx="1617285" cy="161728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>
                    <a:innerShdw blurRad="127000" dist="63500" dir="2700000">
                      <a:schemeClr val="bg1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F1BA3EEE-BBC9-F067-4F73-615F78245CFF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194" y="3105745"/>
                    <a:ext cx="723266" cy="86177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/>
                    <a:r>
                      <a:rPr lang="zh-CN" altLang="en-US" sz="2800" b="1" i="0" kern="100" spc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a:t>销售回款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12650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同去年比较</a:t>
            </a: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4A1FF0D7-9145-4DF7-9564-434C7FFE19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2872873"/>
              </p:ext>
            </p:extLst>
          </p:nvPr>
        </p:nvGraphicFramePr>
        <p:xfrm>
          <a:off x="1208088" y="2423160"/>
          <a:ext cx="3799999" cy="367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4EC89807-9374-80AF-EB72-D9CA65DA2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6001736"/>
              </p:ext>
            </p:extLst>
          </p:nvPr>
        </p:nvGraphicFramePr>
        <p:xfrm>
          <a:off x="7345679" y="2423160"/>
          <a:ext cx="3937795" cy="367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62863693-960A-D0C1-B8C5-5B509F506EDE}"/>
              </a:ext>
            </a:extLst>
          </p:cNvPr>
          <p:cNvGrpSpPr/>
          <p:nvPr/>
        </p:nvGrpSpPr>
        <p:grpSpPr>
          <a:xfrm>
            <a:off x="1614835" y="1672392"/>
            <a:ext cx="3286340" cy="851297"/>
            <a:chOff x="1614835" y="1672392"/>
            <a:chExt cx="3286340" cy="85129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3EE8220-8393-50E8-068C-772C61EC797C}"/>
                </a:ext>
              </a:extLst>
            </p:cNvPr>
            <p:cNvGrpSpPr/>
            <p:nvPr/>
          </p:nvGrpSpPr>
          <p:grpSpPr>
            <a:xfrm>
              <a:off x="1614835" y="1672392"/>
              <a:ext cx="3286340" cy="851297"/>
              <a:chOff x="1691035" y="2312472"/>
              <a:chExt cx="3286340" cy="851297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81D5D5AF-A09E-DEE3-BB9E-7B7D37342C8B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025ABE4-C670-DFF2-B952-9449C663D0E9}"/>
                  </a:ext>
                </a:extLst>
              </p:cNvPr>
              <p:cNvSpPr/>
              <p:nvPr/>
            </p:nvSpPr>
            <p:spPr>
              <a:xfrm>
                <a:off x="1691035" y="2312472"/>
                <a:ext cx="3286340" cy="851297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A3D3459-7707-64B7-F190-FCD0CBC8F089}"/>
                </a:ext>
              </a:extLst>
            </p:cNvPr>
            <p:cNvSpPr txBox="1"/>
            <p:nvPr/>
          </p:nvSpPr>
          <p:spPr>
            <a:xfrm>
              <a:off x="1943100" y="1674495"/>
              <a:ext cx="2737327" cy="6516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32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3200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F59DDDF-ADEB-4D78-1E1D-2C732D8E5D29}"/>
              </a:ext>
            </a:extLst>
          </p:cNvPr>
          <p:cNvGrpSpPr/>
          <p:nvPr/>
        </p:nvGrpSpPr>
        <p:grpSpPr>
          <a:xfrm>
            <a:off x="7433299" y="1664775"/>
            <a:ext cx="3286340" cy="851297"/>
            <a:chOff x="7433299" y="1664775"/>
            <a:chExt cx="3286340" cy="85129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864FB92-EE05-797F-3D43-75AA84DD9EDB}"/>
                </a:ext>
              </a:extLst>
            </p:cNvPr>
            <p:cNvGrpSpPr/>
            <p:nvPr/>
          </p:nvGrpSpPr>
          <p:grpSpPr>
            <a:xfrm>
              <a:off x="7433299" y="1664775"/>
              <a:ext cx="3286340" cy="851297"/>
              <a:chOff x="1691035" y="2312472"/>
              <a:chExt cx="3286340" cy="85129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EA844CD-8778-51AF-DEAA-89B548B97A12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73CDDADC-52D1-B4C6-3358-6FEFDD57985D}"/>
                  </a:ext>
                </a:extLst>
              </p:cNvPr>
              <p:cNvSpPr/>
              <p:nvPr/>
            </p:nvSpPr>
            <p:spPr>
              <a:xfrm>
                <a:off x="1691035" y="2312472"/>
                <a:ext cx="3286340" cy="851297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CEED192-DD32-E2A0-0F36-FB675227E6E0}"/>
                </a:ext>
              </a:extLst>
            </p:cNvPr>
            <p:cNvSpPr txBox="1"/>
            <p:nvPr/>
          </p:nvSpPr>
          <p:spPr>
            <a:xfrm>
              <a:off x="7578635" y="1670339"/>
              <a:ext cx="2737327" cy="6516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3200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12531B-B9DE-D3B4-424C-D1CBE77071E4}"/>
              </a:ext>
            </a:extLst>
          </p:cNvPr>
          <p:cNvGrpSpPr/>
          <p:nvPr/>
        </p:nvGrpSpPr>
        <p:grpSpPr>
          <a:xfrm>
            <a:off x="5338683" y="2576950"/>
            <a:ext cx="1676400" cy="1676394"/>
            <a:chOff x="5338683" y="2576950"/>
            <a:chExt cx="1676400" cy="167639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7AC8AB4-455F-29EE-F56B-7C821200F98B}"/>
                </a:ext>
              </a:extLst>
            </p:cNvPr>
            <p:cNvGrpSpPr/>
            <p:nvPr/>
          </p:nvGrpSpPr>
          <p:grpSpPr>
            <a:xfrm>
              <a:off x="5338683" y="2576950"/>
              <a:ext cx="1676400" cy="1676394"/>
              <a:chOff x="5694162" y="952817"/>
              <a:chExt cx="807086" cy="80708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75C123-B630-A84E-ADAF-AA6137AF4B17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9CFC598-CDF9-61DE-66C6-C7E4A71C87D4}"/>
                  </a:ext>
                </a:extLst>
              </p:cNvPr>
              <p:cNvSpPr/>
              <p:nvPr/>
            </p:nvSpPr>
            <p:spPr>
              <a:xfrm>
                <a:off x="5694162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3A8A18-503F-0844-DA23-188B46820367}"/>
                </a:ext>
              </a:extLst>
            </p:cNvPr>
            <p:cNvSpPr txBox="1"/>
            <p:nvPr/>
          </p:nvSpPr>
          <p:spPr>
            <a:xfrm>
              <a:off x="5629275" y="2686043"/>
              <a:ext cx="1243013" cy="124143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6000" i="0" kern="100" spc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cs typeface="Times New Roman" panose="02020603050405020304" pitchFamily="18" charset="0"/>
                </a:rPr>
                <a:t>VS</a:t>
              </a:r>
              <a:endParaRPr lang="zh-CN" altLang="en-US" sz="6000" i="0" kern="10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757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重点数据分析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CD845-7E3E-8865-8217-CA462CD9B3AE}"/>
              </a:ext>
            </a:extLst>
          </p:cNvPr>
          <p:cNvSpPr txBox="1"/>
          <p:nvPr/>
        </p:nvSpPr>
        <p:spPr>
          <a:xfrm>
            <a:off x="658813" y="1802395"/>
            <a:ext cx="59858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通过对项目数据的科学分析评估项目的可行性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14128C-C5CA-4DE0-0386-97D98DF01B1D}"/>
              </a:ext>
            </a:extLst>
          </p:cNvPr>
          <p:cNvSpPr txBox="1"/>
          <p:nvPr/>
        </p:nvSpPr>
        <p:spPr>
          <a:xfrm>
            <a:off x="656155" y="2247354"/>
            <a:ext cx="6171366" cy="6090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总体分析</a:t>
            </a:r>
            <a:r>
              <a:rPr lang="en-US" altLang="zh-CN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从项目需求出发，对被项目业务数据进行总量分析，把握全局，形成对被分析的项目财务、业务状况的总体印象</a:t>
            </a:r>
            <a:endParaRPr lang="zh-CN" altLang="en-US" sz="14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266891-570D-7A20-FFE4-48B5524D8C61}"/>
              </a:ext>
            </a:extLst>
          </p:cNvPr>
          <p:cNvGrpSpPr/>
          <p:nvPr/>
        </p:nvGrpSpPr>
        <p:grpSpPr>
          <a:xfrm>
            <a:off x="7334589" y="1782663"/>
            <a:ext cx="4145384" cy="4346675"/>
            <a:chOff x="7334589" y="1782663"/>
            <a:chExt cx="4145384" cy="434667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FE92071-745C-28ED-44C8-68F64F47249A}"/>
                </a:ext>
              </a:extLst>
            </p:cNvPr>
            <p:cNvGrpSpPr/>
            <p:nvPr/>
          </p:nvGrpSpPr>
          <p:grpSpPr>
            <a:xfrm>
              <a:off x="7334589" y="1782663"/>
              <a:ext cx="4145384" cy="4346675"/>
              <a:chOff x="5694163" y="2334577"/>
              <a:chExt cx="807085" cy="807085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33032313-334B-B683-10DA-B06D53C7AC9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148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BC85CCAC-1D5C-A016-7808-8C11F4B6671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15932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442695A1-43D5-AB7C-556B-C8836A96D8B4}"/>
                </a:ext>
              </a:extLst>
            </p:cNvPr>
            <p:cNvSpPr/>
            <p:nvPr/>
          </p:nvSpPr>
          <p:spPr>
            <a:xfrm>
              <a:off x="7567065" y="2049780"/>
              <a:ext cx="3650528" cy="382722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719F0C3-A7CF-C44C-E206-D9F65E9EA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68574" y="2351290"/>
              <a:ext cx="3090758" cy="3308730"/>
            </a:xfrm>
            <a:prstGeom prst="round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C84CBB9-DF94-35AB-2409-181C28AE609B}"/>
              </a:ext>
            </a:extLst>
          </p:cNvPr>
          <p:cNvGrpSpPr/>
          <p:nvPr/>
        </p:nvGrpSpPr>
        <p:grpSpPr>
          <a:xfrm>
            <a:off x="651075" y="3505200"/>
            <a:ext cx="2459234" cy="2342455"/>
            <a:chOff x="651075" y="3505200"/>
            <a:chExt cx="2459234" cy="234245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5413FBB-FAC9-F6EE-4C8A-03BFFB9831DC}"/>
                </a:ext>
              </a:extLst>
            </p:cNvPr>
            <p:cNvSpPr txBox="1"/>
            <p:nvPr/>
          </p:nvSpPr>
          <p:spPr>
            <a:xfrm>
              <a:off x="664957" y="4438935"/>
              <a:ext cx="1832357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确定项目重点</a:t>
              </a:r>
              <a:endParaRPr lang="zh-CN" altLang="en-US" sz="2000" b="1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CD83100-0B9D-AC3D-B157-9510305DEF13}"/>
                </a:ext>
              </a:extLst>
            </p:cNvPr>
            <p:cNvSpPr txBox="1"/>
            <p:nvPr/>
          </p:nvSpPr>
          <p:spPr>
            <a:xfrm>
              <a:off x="651075" y="4852224"/>
              <a:ext cx="2200154" cy="60901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合理配置项目资源。对分析的项目总体的基础上确定</a:t>
              </a:r>
              <a:endParaRPr lang="zh-CN" altLang="en-US" sz="140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C057169-FE93-F562-E82C-9D30AB6C861C}"/>
                </a:ext>
              </a:extLst>
            </p:cNvPr>
            <p:cNvGrpSpPr/>
            <p:nvPr/>
          </p:nvGrpSpPr>
          <p:grpSpPr>
            <a:xfrm>
              <a:off x="664957" y="5773614"/>
              <a:ext cx="274843" cy="74041"/>
              <a:chOff x="10058773" y="1986783"/>
              <a:chExt cx="312798" cy="8426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B962B976-B64F-2D5B-17E7-DFF2A2C81496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B7327A6-9B09-2A04-86F0-DD0FCA0C4677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D4CF7DEE-5417-0E9A-90C6-E2E245E462BD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777DFB8-7759-A204-A717-472518200B3C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3" y="3505200"/>
              <a:ext cx="245149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任意多边形: 形状 2" title="Icon of a paper airplane">
              <a:extLst>
                <a:ext uri="{FF2B5EF4-FFF2-40B4-BE49-F238E27FC236}">
                  <a16:creationId xmlns:a16="http://schemas.microsoft.com/office/drawing/2014/main" id="{615D56F8-65ED-A6DF-B281-39FBD87B30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4454" y="3817578"/>
              <a:ext cx="530691" cy="355067"/>
            </a:xfrm>
            <a:custGeom>
              <a:avLst/>
              <a:gdLst>
                <a:gd name="T0" fmla="*/ 44 w 556"/>
                <a:gd name="T1" fmla="*/ 14 h 372"/>
                <a:gd name="T2" fmla="*/ 556 w 556"/>
                <a:gd name="T3" fmla="*/ 187 h 372"/>
                <a:gd name="T4" fmla="*/ 0 w 556"/>
                <a:gd name="T5" fmla="*/ 372 h 372"/>
                <a:gd name="T6" fmla="*/ 64 w 556"/>
                <a:gd name="T7" fmla="*/ 187 h 372"/>
                <a:gd name="T8" fmla="*/ 14 w 556"/>
                <a:gd name="T9" fmla="*/ 43 h 372"/>
                <a:gd name="T10" fmla="*/ 14 w 556"/>
                <a:gd name="T11" fmla="*/ 43 h 372"/>
                <a:gd name="T12" fmla="*/ 0 w 556"/>
                <a:gd name="T13" fmla="*/ 0 h 372"/>
                <a:gd name="T14" fmla="*/ 44 w 556"/>
                <a:gd name="T15" fmla="*/ 14 h 372"/>
                <a:gd name="T16" fmla="*/ 64 w 556"/>
                <a:gd name="T17" fmla="*/ 187 h 372"/>
                <a:gd name="T18" fmla="*/ 556 w 556"/>
                <a:gd name="T19" fmla="*/ 18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372">
                  <a:moveTo>
                    <a:pt x="44" y="14"/>
                  </a:moveTo>
                  <a:lnTo>
                    <a:pt x="556" y="187"/>
                  </a:lnTo>
                  <a:lnTo>
                    <a:pt x="0" y="372"/>
                  </a:lnTo>
                  <a:lnTo>
                    <a:pt x="64" y="187"/>
                  </a:lnTo>
                  <a:lnTo>
                    <a:pt x="14" y="43"/>
                  </a:lnTo>
                  <a:moveTo>
                    <a:pt x="14" y="43"/>
                  </a:moveTo>
                  <a:lnTo>
                    <a:pt x="0" y="0"/>
                  </a:lnTo>
                  <a:lnTo>
                    <a:pt x="44" y="14"/>
                  </a:lnTo>
                  <a:moveTo>
                    <a:pt x="64" y="187"/>
                  </a:moveTo>
                  <a:lnTo>
                    <a:pt x="556" y="187"/>
                  </a:ln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D64C40-DA34-33F3-765B-5A1AA79FB910}"/>
              </a:ext>
            </a:extLst>
          </p:cNvPr>
          <p:cNvGrpSpPr/>
          <p:nvPr/>
        </p:nvGrpSpPr>
        <p:grpSpPr>
          <a:xfrm>
            <a:off x="4153853" y="3505200"/>
            <a:ext cx="2451496" cy="2342455"/>
            <a:chOff x="4153853" y="3505200"/>
            <a:chExt cx="2451496" cy="234245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F67628E-27AE-F2E0-0AAC-E975ACBA45ED}"/>
                </a:ext>
              </a:extLst>
            </p:cNvPr>
            <p:cNvSpPr txBox="1"/>
            <p:nvPr/>
          </p:nvSpPr>
          <p:spPr>
            <a:xfrm>
              <a:off x="4153853" y="4438935"/>
              <a:ext cx="1832357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总结经验</a:t>
              </a:r>
              <a:endParaRPr lang="zh-CN" altLang="en-US" sz="2000" b="1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6DC46C-FAFE-7249-6E96-6A4F23E21255}"/>
                </a:ext>
              </a:extLst>
            </p:cNvPr>
            <p:cNvSpPr txBox="1"/>
            <p:nvPr/>
          </p:nvSpPr>
          <p:spPr>
            <a:xfrm>
              <a:off x="4153853" y="4852224"/>
              <a:ext cx="2291154" cy="60901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建立分析模型，从而指导以后项目实践中的数据分析</a:t>
              </a:r>
              <a:endParaRPr lang="zh-CN" altLang="en-US" sz="140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EB428F1-2B02-B498-06B6-F37B5F2DDF0B}"/>
                </a:ext>
              </a:extLst>
            </p:cNvPr>
            <p:cNvGrpSpPr/>
            <p:nvPr/>
          </p:nvGrpSpPr>
          <p:grpSpPr>
            <a:xfrm>
              <a:off x="4225393" y="5773614"/>
              <a:ext cx="274843" cy="74041"/>
              <a:chOff x="10058773" y="1986783"/>
              <a:chExt cx="312798" cy="8426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0A528C3-0A3A-4628-BA50-3A3DEEAB5CA9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C9DB06FD-0F3B-E0E3-9FF3-39C7EBE05350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4E0FF3A-6C52-CA8A-38E1-83B0AC1D927B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4778F03-F3DB-03C9-94AD-0488665ADD44}"/>
                </a:ext>
              </a:extLst>
            </p:cNvPr>
            <p:cNvCxnSpPr>
              <a:cxnSpLocks/>
            </p:cNvCxnSpPr>
            <p:nvPr/>
          </p:nvCxnSpPr>
          <p:spPr>
            <a:xfrm>
              <a:off x="4153853" y="3505200"/>
              <a:ext cx="245149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: 形状 7" title="Icon of a chat bubble">
              <a:extLst>
                <a:ext uri="{FF2B5EF4-FFF2-40B4-BE49-F238E27FC236}">
                  <a16:creationId xmlns:a16="http://schemas.microsoft.com/office/drawing/2014/main" id="{14D9DEE9-5186-1B76-F8B1-FD56C49128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849" y="3817578"/>
              <a:ext cx="530691" cy="355067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291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项目成果展示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CEC84C-0F69-5DB5-471F-47011FEBB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28775"/>
            <a:ext cx="12192000" cy="270033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C7219D6-4D2E-50A0-76DE-DD9CB53D30F1}"/>
              </a:ext>
            </a:extLst>
          </p:cNvPr>
          <p:cNvGrpSpPr/>
          <p:nvPr/>
        </p:nvGrpSpPr>
        <p:grpSpPr>
          <a:xfrm>
            <a:off x="6134435" y="4977174"/>
            <a:ext cx="2614481" cy="767342"/>
            <a:chOff x="6134435" y="4977174"/>
            <a:chExt cx="2614481" cy="76734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0496001-840B-ACA7-2459-444B005E6116}"/>
                </a:ext>
              </a:extLst>
            </p:cNvPr>
            <p:cNvGrpSpPr/>
            <p:nvPr/>
          </p:nvGrpSpPr>
          <p:grpSpPr>
            <a:xfrm>
              <a:off x="6134435" y="4977174"/>
              <a:ext cx="767342" cy="767342"/>
              <a:chOff x="5714873" y="3373478"/>
              <a:chExt cx="767342" cy="76734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C9B3734-D3F1-D663-1338-525854F43C45}"/>
                  </a:ext>
                </a:extLst>
              </p:cNvPr>
              <p:cNvGrpSpPr/>
              <p:nvPr/>
            </p:nvGrpSpPr>
            <p:grpSpPr>
              <a:xfrm>
                <a:off x="5714873" y="3373478"/>
                <a:ext cx="767342" cy="767342"/>
                <a:chOff x="5694163" y="952817"/>
                <a:chExt cx="807085" cy="807085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7A4BBBDF-D8E7-4C50-E0FE-50E52DB1B67C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CBED9214-50F3-4236-258A-6C716237620B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31" name="任意多边形: 形状 30" title="Icon of a star shaped ribbon">
                <a:extLst>
                  <a:ext uri="{FF2B5EF4-FFF2-40B4-BE49-F238E27FC236}">
                    <a16:creationId xmlns:a16="http://schemas.microsoft.com/office/drawing/2014/main" id="{5B631FEA-7337-B979-670F-022EFB35416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32218" y="3534537"/>
                <a:ext cx="317890" cy="445223"/>
              </a:xfrm>
              <a:custGeom>
                <a:avLst/>
                <a:gdLst>
                  <a:gd name="T0" fmla="*/ 1621 w 2495"/>
                  <a:gd name="T1" fmla="*/ 1247 h 3493"/>
                  <a:gd name="T2" fmla="*/ 1247 w 2495"/>
                  <a:gd name="T3" fmla="*/ 1621 h 3493"/>
                  <a:gd name="T4" fmla="*/ 873 w 2495"/>
                  <a:gd name="T5" fmla="*/ 1247 h 3493"/>
                  <a:gd name="T6" fmla="*/ 1247 w 2495"/>
                  <a:gd name="T7" fmla="*/ 873 h 3493"/>
                  <a:gd name="T8" fmla="*/ 1621 w 2495"/>
                  <a:gd name="T9" fmla="*/ 1247 h 3493"/>
                  <a:gd name="T10" fmla="*/ 2495 w 2495"/>
                  <a:gd name="T11" fmla="*/ 1247 h 3493"/>
                  <a:gd name="T12" fmla="*/ 2120 w 2495"/>
                  <a:gd name="T13" fmla="*/ 873 h 3493"/>
                  <a:gd name="T14" fmla="*/ 2120 w 2495"/>
                  <a:gd name="T15" fmla="*/ 374 h 3493"/>
                  <a:gd name="T16" fmla="*/ 1621 w 2495"/>
                  <a:gd name="T17" fmla="*/ 374 h 3493"/>
                  <a:gd name="T18" fmla="*/ 1247 w 2495"/>
                  <a:gd name="T19" fmla="*/ 0 h 3493"/>
                  <a:gd name="T20" fmla="*/ 873 w 2495"/>
                  <a:gd name="T21" fmla="*/ 374 h 3493"/>
                  <a:gd name="T22" fmla="*/ 374 w 2495"/>
                  <a:gd name="T23" fmla="*/ 374 h 3493"/>
                  <a:gd name="T24" fmla="*/ 374 w 2495"/>
                  <a:gd name="T25" fmla="*/ 873 h 3493"/>
                  <a:gd name="T26" fmla="*/ 0 w 2495"/>
                  <a:gd name="T27" fmla="*/ 1247 h 3493"/>
                  <a:gd name="T28" fmla="*/ 374 w 2495"/>
                  <a:gd name="T29" fmla="*/ 1621 h 3493"/>
                  <a:gd name="T30" fmla="*/ 374 w 2495"/>
                  <a:gd name="T31" fmla="*/ 2120 h 3493"/>
                  <a:gd name="T32" fmla="*/ 873 w 2495"/>
                  <a:gd name="T33" fmla="*/ 2120 h 3493"/>
                  <a:gd name="T34" fmla="*/ 1247 w 2495"/>
                  <a:gd name="T35" fmla="*/ 2495 h 3493"/>
                  <a:gd name="T36" fmla="*/ 1621 w 2495"/>
                  <a:gd name="T37" fmla="*/ 2120 h 3493"/>
                  <a:gd name="T38" fmla="*/ 2120 w 2495"/>
                  <a:gd name="T39" fmla="*/ 2120 h 3493"/>
                  <a:gd name="T40" fmla="*/ 2120 w 2495"/>
                  <a:gd name="T41" fmla="*/ 1621 h 3493"/>
                  <a:gd name="T42" fmla="*/ 2495 w 2495"/>
                  <a:gd name="T43" fmla="*/ 1247 h 3493"/>
                  <a:gd name="T44" fmla="*/ 1247 w 2495"/>
                  <a:gd name="T45" fmla="*/ 2495 h 3493"/>
                  <a:gd name="T46" fmla="*/ 1497 w 2495"/>
                  <a:gd name="T47" fmla="*/ 3493 h 3493"/>
                  <a:gd name="T48" fmla="*/ 2245 w 2495"/>
                  <a:gd name="T49" fmla="*/ 3243 h 3493"/>
                  <a:gd name="T50" fmla="*/ 1964 w 2495"/>
                  <a:gd name="T51" fmla="*/ 2120 h 3493"/>
                  <a:gd name="T52" fmla="*/ 530 w 2495"/>
                  <a:gd name="T53" fmla="*/ 2120 h 3493"/>
                  <a:gd name="T54" fmla="*/ 249 w 2495"/>
                  <a:gd name="T55" fmla="*/ 3243 h 3493"/>
                  <a:gd name="T56" fmla="*/ 998 w 2495"/>
                  <a:gd name="T57" fmla="*/ 3493 h 3493"/>
                  <a:gd name="T58" fmla="*/ 1247 w 2495"/>
                  <a:gd name="T59" fmla="*/ 2495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5" h="3493">
                    <a:moveTo>
                      <a:pt x="1621" y="1247"/>
                    </a:moveTo>
                    <a:cubicBezTo>
                      <a:pt x="1621" y="1454"/>
                      <a:pt x="1454" y="1621"/>
                      <a:pt x="1247" y="1621"/>
                    </a:cubicBezTo>
                    <a:cubicBezTo>
                      <a:pt x="1040" y="1621"/>
                      <a:pt x="873" y="1454"/>
                      <a:pt x="873" y="1247"/>
                    </a:cubicBezTo>
                    <a:cubicBezTo>
                      <a:pt x="873" y="1040"/>
                      <a:pt x="1040" y="873"/>
                      <a:pt x="1247" y="873"/>
                    </a:cubicBezTo>
                    <a:cubicBezTo>
                      <a:pt x="1454" y="873"/>
                      <a:pt x="1621" y="1040"/>
                      <a:pt x="1621" y="1247"/>
                    </a:cubicBezTo>
                    <a:close/>
                    <a:moveTo>
                      <a:pt x="2495" y="1247"/>
                    </a:moveTo>
                    <a:cubicBezTo>
                      <a:pt x="2120" y="873"/>
                      <a:pt x="2120" y="873"/>
                      <a:pt x="2120" y="873"/>
                    </a:cubicBezTo>
                    <a:cubicBezTo>
                      <a:pt x="2120" y="374"/>
                      <a:pt x="2120" y="374"/>
                      <a:pt x="2120" y="374"/>
                    </a:cubicBezTo>
                    <a:cubicBezTo>
                      <a:pt x="1621" y="374"/>
                      <a:pt x="1621" y="374"/>
                      <a:pt x="1621" y="374"/>
                    </a:cubicBezTo>
                    <a:cubicBezTo>
                      <a:pt x="1247" y="0"/>
                      <a:pt x="1247" y="0"/>
                      <a:pt x="1247" y="0"/>
                    </a:cubicBezTo>
                    <a:cubicBezTo>
                      <a:pt x="873" y="374"/>
                      <a:pt x="873" y="374"/>
                      <a:pt x="873" y="374"/>
                    </a:cubicBezTo>
                    <a:cubicBezTo>
                      <a:pt x="374" y="374"/>
                      <a:pt x="374" y="374"/>
                      <a:pt x="374" y="374"/>
                    </a:cubicBezTo>
                    <a:cubicBezTo>
                      <a:pt x="374" y="873"/>
                      <a:pt x="374" y="873"/>
                      <a:pt x="374" y="873"/>
                    </a:cubicBezTo>
                    <a:cubicBezTo>
                      <a:pt x="0" y="1247"/>
                      <a:pt x="0" y="1247"/>
                      <a:pt x="0" y="1247"/>
                    </a:cubicBezTo>
                    <a:cubicBezTo>
                      <a:pt x="374" y="1621"/>
                      <a:pt x="374" y="1621"/>
                      <a:pt x="374" y="1621"/>
                    </a:cubicBezTo>
                    <a:cubicBezTo>
                      <a:pt x="374" y="2120"/>
                      <a:pt x="374" y="2120"/>
                      <a:pt x="374" y="2120"/>
                    </a:cubicBezTo>
                    <a:cubicBezTo>
                      <a:pt x="873" y="2120"/>
                      <a:pt x="873" y="2120"/>
                      <a:pt x="873" y="2120"/>
                    </a:cubicBezTo>
                    <a:cubicBezTo>
                      <a:pt x="1247" y="2495"/>
                      <a:pt x="1247" y="2495"/>
                      <a:pt x="1247" y="2495"/>
                    </a:cubicBezTo>
                    <a:cubicBezTo>
                      <a:pt x="1621" y="2120"/>
                      <a:pt x="1621" y="2120"/>
                      <a:pt x="1621" y="2120"/>
                    </a:cubicBezTo>
                    <a:cubicBezTo>
                      <a:pt x="2120" y="2120"/>
                      <a:pt x="2120" y="2120"/>
                      <a:pt x="2120" y="2120"/>
                    </a:cubicBezTo>
                    <a:cubicBezTo>
                      <a:pt x="2120" y="1621"/>
                      <a:pt x="2120" y="1621"/>
                      <a:pt x="2120" y="1621"/>
                    </a:cubicBezTo>
                    <a:lnTo>
                      <a:pt x="2495" y="1247"/>
                    </a:lnTo>
                    <a:close/>
                    <a:moveTo>
                      <a:pt x="1247" y="2495"/>
                    </a:moveTo>
                    <a:cubicBezTo>
                      <a:pt x="1497" y="3493"/>
                      <a:pt x="1497" y="3493"/>
                      <a:pt x="1497" y="3493"/>
                    </a:cubicBezTo>
                    <a:cubicBezTo>
                      <a:pt x="2245" y="3243"/>
                      <a:pt x="2245" y="3243"/>
                      <a:pt x="2245" y="3243"/>
                    </a:cubicBezTo>
                    <a:cubicBezTo>
                      <a:pt x="1964" y="2120"/>
                      <a:pt x="1964" y="2120"/>
                      <a:pt x="1964" y="2120"/>
                    </a:cubicBezTo>
                    <a:moveTo>
                      <a:pt x="530" y="2120"/>
                    </a:moveTo>
                    <a:cubicBezTo>
                      <a:pt x="249" y="3243"/>
                      <a:pt x="249" y="3243"/>
                      <a:pt x="249" y="3243"/>
                    </a:cubicBezTo>
                    <a:cubicBezTo>
                      <a:pt x="998" y="3493"/>
                      <a:pt x="998" y="3493"/>
                      <a:pt x="998" y="3493"/>
                    </a:cubicBezTo>
                    <a:cubicBezTo>
                      <a:pt x="1247" y="2495"/>
                      <a:pt x="1247" y="2495"/>
                      <a:pt x="1247" y="2495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30"/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19C197-1658-26BB-29B0-99AB29282811}"/>
                </a:ext>
              </a:extLst>
            </p:cNvPr>
            <p:cNvSpPr txBox="1"/>
            <p:nvPr/>
          </p:nvSpPr>
          <p:spPr>
            <a:xfrm>
              <a:off x="7068476" y="5055986"/>
              <a:ext cx="1680440" cy="609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设计产品一，取得了专利和软件著作权</a:t>
              </a:r>
              <a:endParaRPr lang="en-US" altLang="zh-CN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F30426-059B-4795-F38B-745F046694FD}"/>
              </a:ext>
            </a:extLst>
          </p:cNvPr>
          <p:cNvGrpSpPr/>
          <p:nvPr/>
        </p:nvGrpSpPr>
        <p:grpSpPr>
          <a:xfrm>
            <a:off x="9072028" y="4977174"/>
            <a:ext cx="2580817" cy="767342"/>
            <a:chOff x="9072028" y="4977174"/>
            <a:chExt cx="2580817" cy="767342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CB19360-92C0-C619-913E-E5AEAB9FDEB2}"/>
                </a:ext>
              </a:extLst>
            </p:cNvPr>
            <p:cNvGrpSpPr/>
            <p:nvPr/>
          </p:nvGrpSpPr>
          <p:grpSpPr>
            <a:xfrm>
              <a:off x="9072028" y="4977174"/>
              <a:ext cx="767342" cy="767342"/>
              <a:chOff x="5714873" y="3373478"/>
              <a:chExt cx="767342" cy="767342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5517786-54C0-9BFA-B83C-144C3FA5B2D7}"/>
                  </a:ext>
                </a:extLst>
              </p:cNvPr>
              <p:cNvGrpSpPr/>
              <p:nvPr/>
            </p:nvGrpSpPr>
            <p:grpSpPr>
              <a:xfrm>
                <a:off x="5714873" y="3373478"/>
                <a:ext cx="767342" cy="767342"/>
                <a:chOff x="5694163" y="952817"/>
                <a:chExt cx="807085" cy="807085"/>
              </a:xfrm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1BC2681C-755F-D3A4-D874-E6C3D6174B9D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861CEDA9-D2D6-16C7-5F2E-C5BF3A6D7706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37" name="任意多边形: 形状 36" title="Icon of a star shaped ribbon">
                <a:extLst>
                  <a:ext uri="{FF2B5EF4-FFF2-40B4-BE49-F238E27FC236}">
                    <a16:creationId xmlns:a16="http://schemas.microsoft.com/office/drawing/2014/main" id="{F914604E-4BC8-91F9-CF9E-ED6D12AB2B3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32218" y="3534537"/>
                <a:ext cx="317890" cy="445223"/>
              </a:xfrm>
              <a:custGeom>
                <a:avLst/>
                <a:gdLst>
                  <a:gd name="T0" fmla="*/ 1621 w 2495"/>
                  <a:gd name="T1" fmla="*/ 1247 h 3493"/>
                  <a:gd name="T2" fmla="*/ 1247 w 2495"/>
                  <a:gd name="T3" fmla="*/ 1621 h 3493"/>
                  <a:gd name="T4" fmla="*/ 873 w 2495"/>
                  <a:gd name="T5" fmla="*/ 1247 h 3493"/>
                  <a:gd name="T6" fmla="*/ 1247 w 2495"/>
                  <a:gd name="T7" fmla="*/ 873 h 3493"/>
                  <a:gd name="T8" fmla="*/ 1621 w 2495"/>
                  <a:gd name="T9" fmla="*/ 1247 h 3493"/>
                  <a:gd name="T10" fmla="*/ 2495 w 2495"/>
                  <a:gd name="T11" fmla="*/ 1247 h 3493"/>
                  <a:gd name="T12" fmla="*/ 2120 w 2495"/>
                  <a:gd name="T13" fmla="*/ 873 h 3493"/>
                  <a:gd name="T14" fmla="*/ 2120 w 2495"/>
                  <a:gd name="T15" fmla="*/ 374 h 3493"/>
                  <a:gd name="T16" fmla="*/ 1621 w 2495"/>
                  <a:gd name="T17" fmla="*/ 374 h 3493"/>
                  <a:gd name="T18" fmla="*/ 1247 w 2495"/>
                  <a:gd name="T19" fmla="*/ 0 h 3493"/>
                  <a:gd name="T20" fmla="*/ 873 w 2495"/>
                  <a:gd name="T21" fmla="*/ 374 h 3493"/>
                  <a:gd name="T22" fmla="*/ 374 w 2495"/>
                  <a:gd name="T23" fmla="*/ 374 h 3493"/>
                  <a:gd name="T24" fmla="*/ 374 w 2495"/>
                  <a:gd name="T25" fmla="*/ 873 h 3493"/>
                  <a:gd name="T26" fmla="*/ 0 w 2495"/>
                  <a:gd name="T27" fmla="*/ 1247 h 3493"/>
                  <a:gd name="T28" fmla="*/ 374 w 2495"/>
                  <a:gd name="T29" fmla="*/ 1621 h 3493"/>
                  <a:gd name="T30" fmla="*/ 374 w 2495"/>
                  <a:gd name="T31" fmla="*/ 2120 h 3493"/>
                  <a:gd name="T32" fmla="*/ 873 w 2495"/>
                  <a:gd name="T33" fmla="*/ 2120 h 3493"/>
                  <a:gd name="T34" fmla="*/ 1247 w 2495"/>
                  <a:gd name="T35" fmla="*/ 2495 h 3493"/>
                  <a:gd name="T36" fmla="*/ 1621 w 2495"/>
                  <a:gd name="T37" fmla="*/ 2120 h 3493"/>
                  <a:gd name="T38" fmla="*/ 2120 w 2495"/>
                  <a:gd name="T39" fmla="*/ 2120 h 3493"/>
                  <a:gd name="T40" fmla="*/ 2120 w 2495"/>
                  <a:gd name="T41" fmla="*/ 1621 h 3493"/>
                  <a:gd name="T42" fmla="*/ 2495 w 2495"/>
                  <a:gd name="T43" fmla="*/ 1247 h 3493"/>
                  <a:gd name="T44" fmla="*/ 1247 w 2495"/>
                  <a:gd name="T45" fmla="*/ 2495 h 3493"/>
                  <a:gd name="T46" fmla="*/ 1497 w 2495"/>
                  <a:gd name="T47" fmla="*/ 3493 h 3493"/>
                  <a:gd name="T48" fmla="*/ 2245 w 2495"/>
                  <a:gd name="T49" fmla="*/ 3243 h 3493"/>
                  <a:gd name="T50" fmla="*/ 1964 w 2495"/>
                  <a:gd name="T51" fmla="*/ 2120 h 3493"/>
                  <a:gd name="T52" fmla="*/ 530 w 2495"/>
                  <a:gd name="T53" fmla="*/ 2120 h 3493"/>
                  <a:gd name="T54" fmla="*/ 249 w 2495"/>
                  <a:gd name="T55" fmla="*/ 3243 h 3493"/>
                  <a:gd name="T56" fmla="*/ 998 w 2495"/>
                  <a:gd name="T57" fmla="*/ 3493 h 3493"/>
                  <a:gd name="T58" fmla="*/ 1247 w 2495"/>
                  <a:gd name="T59" fmla="*/ 2495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5" h="3493">
                    <a:moveTo>
                      <a:pt x="1621" y="1247"/>
                    </a:moveTo>
                    <a:cubicBezTo>
                      <a:pt x="1621" y="1454"/>
                      <a:pt x="1454" y="1621"/>
                      <a:pt x="1247" y="1621"/>
                    </a:cubicBezTo>
                    <a:cubicBezTo>
                      <a:pt x="1040" y="1621"/>
                      <a:pt x="873" y="1454"/>
                      <a:pt x="873" y="1247"/>
                    </a:cubicBezTo>
                    <a:cubicBezTo>
                      <a:pt x="873" y="1040"/>
                      <a:pt x="1040" y="873"/>
                      <a:pt x="1247" y="873"/>
                    </a:cubicBezTo>
                    <a:cubicBezTo>
                      <a:pt x="1454" y="873"/>
                      <a:pt x="1621" y="1040"/>
                      <a:pt x="1621" y="1247"/>
                    </a:cubicBezTo>
                    <a:close/>
                    <a:moveTo>
                      <a:pt x="2495" y="1247"/>
                    </a:moveTo>
                    <a:cubicBezTo>
                      <a:pt x="2120" y="873"/>
                      <a:pt x="2120" y="873"/>
                      <a:pt x="2120" y="873"/>
                    </a:cubicBezTo>
                    <a:cubicBezTo>
                      <a:pt x="2120" y="374"/>
                      <a:pt x="2120" y="374"/>
                      <a:pt x="2120" y="374"/>
                    </a:cubicBezTo>
                    <a:cubicBezTo>
                      <a:pt x="1621" y="374"/>
                      <a:pt x="1621" y="374"/>
                      <a:pt x="1621" y="374"/>
                    </a:cubicBezTo>
                    <a:cubicBezTo>
                      <a:pt x="1247" y="0"/>
                      <a:pt x="1247" y="0"/>
                      <a:pt x="1247" y="0"/>
                    </a:cubicBezTo>
                    <a:cubicBezTo>
                      <a:pt x="873" y="374"/>
                      <a:pt x="873" y="374"/>
                      <a:pt x="873" y="374"/>
                    </a:cubicBezTo>
                    <a:cubicBezTo>
                      <a:pt x="374" y="374"/>
                      <a:pt x="374" y="374"/>
                      <a:pt x="374" y="374"/>
                    </a:cubicBezTo>
                    <a:cubicBezTo>
                      <a:pt x="374" y="873"/>
                      <a:pt x="374" y="873"/>
                      <a:pt x="374" y="873"/>
                    </a:cubicBezTo>
                    <a:cubicBezTo>
                      <a:pt x="0" y="1247"/>
                      <a:pt x="0" y="1247"/>
                      <a:pt x="0" y="1247"/>
                    </a:cubicBezTo>
                    <a:cubicBezTo>
                      <a:pt x="374" y="1621"/>
                      <a:pt x="374" y="1621"/>
                      <a:pt x="374" y="1621"/>
                    </a:cubicBezTo>
                    <a:cubicBezTo>
                      <a:pt x="374" y="2120"/>
                      <a:pt x="374" y="2120"/>
                      <a:pt x="374" y="2120"/>
                    </a:cubicBezTo>
                    <a:cubicBezTo>
                      <a:pt x="873" y="2120"/>
                      <a:pt x="873" y="2120"/>
                      <a:pt x="873" y="2120"/>
                    </a:cubicBezTo>
                    <a:cubicBezTo>
                      <a:pt x="1247" y="2495"/>
                      <a:pt x="1247" y="2495"/>
                      <a:pt x="1247" y="2495"/>
                    </a:cubicBezTo>
                    <a:cubicBezTo>
                      <a:pt x="1621" y="2120"/>
                      <a:pt x="1621" y="2120"/>
                      <a:pt x="1621" y="2120"/>
                    </a:cubicBezTo>
                    <a:cubicBezTo>
                      <a:pt x="2120" y="2120"/>
                      <a:pt x="2120" y="2120"/>
                      <a:pt x="2120" y="2120"/>
                    </a:cubicBezTo>
                    <a:cubicBezTo>
                      <a:pt x="2120" y="1621"/>
                      <a:pt x="2120" y="1621"/>
                      <a:pt x="2120" y="1621"/>
                    </a:cubicBezTo>
                    <a:lnTo>
                      <a:pt x="2495" y="1247"/>
                    </a:lnTo>
                    <a:close/>
                    <a:moveTo>
                      <a:pt x="1247" y="2495"/>
                    </a:moveTo>
                    <a:cubicBezTo>
                      <a:pt x="1497" y="3493"/>
                      <a:pt x="1497" y="3493"/>
                      <a:pt x="1497" y="3493"/>
                    </a:cubicBezTo>
                    <a:cubicBezTo>
                      <a:pt x="2245" y="3243"/>
                      <a:pt x="2245" y="3243"/>
                      <a:pt x="2245" y="3243"/>
                    </a:cubicBezTo>
                    <a:cubicBezTo>
                      <a:pt x="1964" y="2120"/>
                      <a:pt x="1964" y="2120"/>
                      <a:pt x="1964" y="2120"/>
                    </a:cubicBezTo>
                    <a:moveTo>
                      <a:pt x="530" y="2120"/>
                    </a:moveTo>
                    <a:cubicBezTo>
                      <a:pt x="249" y="3243"/>
                      <a:pt x="249" y="3243"/>
                      <a:pt x="249" y="3243"/>
                    </a:cubicBezTo>
                    <a:cubicBezTo>
                      <a:pt x="998" y="3493"/>
                      <a:pt x="998" y="3493"/>
                      <a:pt x="998" y="3493"/>
                    </a:cubicBezTo>
                    <a:cubicBezTo>
                      <a:pt x="1247" y="2495"/>
                      <a:pt x="1247" y="2495"/>
                      <a:pt x="1247" y="2495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30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2A5CBCB-77DB-20FD-3897-E916E0781697}"/>
                </a:ext>
              </a:extLst>
            </p:cNvPr>
            <p:cNvSpPr txBox="1"/>
            <p:nvPr/>
          </p:nvSpPr>
          <p:spPr>
            <a:xfrm>
              <a:off x="9972405" y="5055986"/>
              <a:ext cx="1680440" cy="609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突破了技术瓶颈，完成了</a:t>
              </a:r>
              <a:endParaRPr lang="en-US" altLang="zh-CN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87512B5-7BA9-7952-201F-2A28AD41B80D}"/>
              </a:ext>
            </a:extLst>
          </p:cNvPr>
          <p:cNvGrpSpPr/>
          <p:nvPr/>
        </p:nvGrpSpPr>
        <p:grpSpPr>
          <a:xfrm>
            <a:off x="658813" y="3429000"/>
            <a:ext cx="4972685" cy="2700338"/>
            <a:chOff x="658813" y="3429000"/>
            <a:chExt cx="4972685" cy="270033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AC7B873-EEB9-DA85-E181-6BA224AA5228}"/>
                </a:ext>
              </a:extLst>
            </p:cNvPr>
            <p:cNvGrpSpPr/>
            <p:nvPr/>
          </p:nvGrpSpPr>
          <p:grpSpPr>
            <a:xfrm>
              <a:off x="658813" y="3429000"/>
              <a:ext cx="4972685" cy="2700338"/>
              <a:chOff x="658813" y="3429000"/>
              <a:chExt cx="4972685" cy="2700338"/>
            </a:xfrm>
          </p:grpSpPr>
          <p:sp>
            <p:nvSpPr>
              <p:cNvPr id="23" name="矩形: 圆顶角 22">
                <a:extLst>
                  <a:ext uri="{FF2B5EF4-FFF2-40B4-BE49-F238E27FC236}">
                    <a16:creationId xmlns:a16="http://schemas.microsoft.com/office/drawing/2014/main" id="{8B4DA26D-D36E-7BE0-2B39-7311191F7E90}"/>
                  </a:ext>
                </a:extLst>
              </p:cNvPr>
              <p:cNvSpPr/>
              <p:nvPr/>
            </p:nvSpPr>
            <p:spPr>
              <a:xfrm>
                <a:off x="658813" y="3429000"/>
                <a:ext cx="4972685" cy="2700338"/>
              </a:xfrm>
              <a:prstGeom prst="round2SameRect">
                <a:avLst>
                  <a:gd name="adj1" fmla="val 9926"/>
                  <a:gd name="adj2" fmla="val 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: 圆顶角 24">
                <a:extLst>
                  <a:ext uri="{FF2B5EF4-FFF2-40B4-BE49-F238E27FC236}">
                    <a16:creationId xmlns:a16="http://schemas.microsoft.com/office/drawing/2014/main" id="{01A4ECAF-858D-8599-297B-C56EFBE57A79}"/>
                  </a:ext>
                </a:extLst>
              </p:cNvPr>
              <p:cNvSpPr/>
              <p:nvPr/>
            </p:nvSpPr>
            <p:spPr>
              <a:xfrm>
                <a:off x="658813" y="3429000"/>
                <a:ext cx="4972685" cy="2700338"/>
              </a:xfrm>
              <a:prstGeom prst="round2SameRect">
                <a:avLst>
                  <a:gd name="adj1" fmla="val 9926"/>
                  <a:gd name="adj2" fmla="val 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多边形: 形状 41" title="Icon of a star shaped ribbon">
              <a:extLst>
                <a:ext uri="{FF2B5EF4-FFF2-40B4-BE49-F238E27FC236}">
                  <a16:creationId xmlns:a16="http://schemas.microsoft.com/office/drawing/2014/main" id="{CB33B088-8160-E8B0-9AA6-43063ABCF1D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77485" y="3678620"/>
              <a:ext cx="1597660" cy="2237610"/>
            </a:xfrm>
            <a:custGeom>
              <a:avLst/>
              <a:gdLst>
                <a:gd name="T0" fmla="*/ 1621 w 2495"/>
                <a:gd name="T1" fmla="*/ 1247 h 3493"/>
                <a:gd name="T2" fmla="*/ 1247 w 2495"/>
                <a:gd name="T3" fmla="*/ 1621 h 3493"/>
                <a:gd name="T4" fmla="*/ 873 w 2495"/>
                <a:gd name="T5" fmla="*/ 1247 h 3493"/>
                <a:gd name="T6" fmla="*/ 1247 w 2495"/>
                <a:gd name="T7" fmla="*/ 873 h 3493"/>
                <a:gd name="T8" fmla="*/ 1621 w 2495"/>
                <a:gd name="T9" fmla="*/ 1247 h 3493"/>
                <a:gd name="T10" fmla="*/ 2495 w 2495"/>
                <a:gd name="T11" fmla="*/ 1247 h 3493"/>
                <a:gd name="T12" fmla="*/ 2120 w 2495"/>
                <a:gd name="T13" fmla="*/ 873 h 3493"/>
                <a:gd name="T14" fmla="*/ 2120 w 2495"/>
                <a:gd name="T15" fmla="*/ 374 h 3493"/>
                <a:gd name="T16" fmla="*/ 1621 w 2495"/>
                <a:gd name="T17" fmla="*/ 374 h 3493"/>
                <a:gd name="T18" fmla="*/ 1247 w 2495"/>
                <a:gd name="T19" fmla="*/ 0 h 3493"/>
                <a:gd name="T20" fmla="*/ 873 w 2495"/>
                <a:gd name="T21" fmla="*/ 374 h 3493"/>
                <a:gd name="T22" fmla="*/ 374 w 2495"/>
                <a:gd name="T23" fmla="*/ 374 h 3493"/>
                <a:gd name="T24" fmla="*/ 374 w 2495"/>
                <a:gd name="T25" fmla="*/ 873 h 3493"/>
                <a:gd name="T26" fmla="*/ 0 w 2495"/>
                <a:gd name="T27" fmla="*/ 1247 h 3493"/>
                <a:gd name="T28" fmla="*/ 374 w 2495"/>
                <a:gd name="T29" fmla="*/ 1621 h 3493"/>
                <a:gd name="T30" fmla="*/ 374 w 2495"/>
                <a:gd name="T31" fmla="*/ 2120 h 3493"/>
                <a:gd name="T32" fmla="*/ 873 w 2495"/>
                <a:gd name="T33" fmla="*/ 2120 h 3493"/>
                <a:gd name="T34" fmla="*/ 1247 w 2495"/>
                <a:gd name="T35" fmla="*/ 2495 h 3493"/>
                <a:gd name="T36" fmla="*/ 1621 w 2495"/>
                <a:gd name="T37" fmla="*/ 2120 h 3493"/>
                <a:gd name="T38" fmla="*/ 2120 w 2495"/>
                <a:gd name="T39" fmla="*/ 2120 h 3493"/>
                <a:gd name="T40" fmla="*/ 2120 w 2495"/>
                <a:gd name="T41" fmla="*/ 1621 h 3493"/>
                <a:gd name="T42" fmla="*/ 2495 w 2495"/>
                <a:gd name="T43" fmla="*/ 1247 h 3493"/>
                <a:gd name="T44" fmla="*/ 1247 w 2495"/>
                <a:gd name="T45" fmla="*/ 2495 h 3493"/>
                <a:gd name="T46" fmla="*/ 1497 w 2495"/>
                <a:gd name="T47" fmla="*/ 3493 h 3493"/>
                <a:gd name="T48" fmla="*/ 2245 w 2495"/>
                <a:gd name="T49" fmla="*/ 3243 h 3493"/>
                <a:gd name="T50" fmla="*/ 1964 w 2495"/>
                <a:gd name="T51" fmla="*/ 2120 h 3493"/>
                <a:gd name="T52" fmla="*/ 530 w 2495"/>
                <a:gd name="T53" fmla="*/ 2120 h 3493"/>
                <a:gd name="T54" fmla="*/ 249 w 2495"/>
                <a:gd name="T55" fmla="*/ 3243 h 3493"/>
                <a:gd name="T56" fmla="*/ 998 w 2495"/>
                <a:gd name="T57" fmla="*/ 3493 h 3493"/>
                <a:gd name="T58" fmla="*/ 1247 w 2495"/>
                <a:gd name="T59" fmla="*/ 2495 h 3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5" h="3493">
                  <a:moveTo>
                    <a:pt x="1621" y="1247"/>
                  </a:moveTo>
                  <a:cubicBezTo>
                    <a:pt x="1621" y="1454"/>
                    <a:pt x="1454" y="1621"/>
                    <a:pt x="1247" y="1621"/>
                  </a:cubicBezTo>
                  <a:cubicBezTo>
                    <a:pt x="1040" y="1621"/>
                    <a:pt x="873" y="1454"/>
                    <a:pt x="873" y="1247"/>
                  </a:cubicBezTo>
                  <a:cubicBezTo>
                    <a:pt x="873" y="1040"/>
                    <a:pt x="1040" y="873"/>
                    <a:pt x="1247" y="873"/>
                  </a:cubicBezTo>
                  <a:cubicBezTo>
                    <a:pt x="1454" y="873"/>
                    <a:pt x="1621" y="1040"/>
                    <a:pt x="1621" y="1247"/>
                  </a:cubicBezTo>
                  <a:close/>
                  <a:moveTo>
                    <a:pt x="2495" y="1247"/>
                  </a:moveTo>
                  <a:cubicBezTo>
                    <a:pt x="2120" y="873"/>
                    <a:pt x="2120" y="873"/>
                    <a:pt x="2120" y="873"/>
                  </a:cubicBezTo>
                  <a:cubicBezTo>
                    <a:pt x="2120" y="374"/>
                    <a:pt x="2120" y="374"/>
                    <a:pt x="2120" y="374"/>
                  </a:cubicBezTo>
                  <a:cubicBezTo>
                    <a:pt x="1621" y="374"/>
                    <a:pt x="1621" y="374"/>
                    <a:pt x="1621" y="374"/>
                  </a:cubicBezTo>
                  <a:cubicBezTo>
                    <a:pt x="1247" y="0"/>
                    <a:pt x="1247" y="0"/>
                    <a:pt x="1247" y="0"/>
                  </a:cubicBezTo>
                  <a:cubicBezTo>
                    <a:pt x="873" y="374"/>
                    <a:pt x="873" y="374"/>
                    <a:pt x="873" y="374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74" y="873"/>
                    <a:pt x="374" y="873"/>
                    <a:pt x="374" y="873"/>
                  </a:cubicBezTo>
                  <a:cubicBezTo>
                    <a:pt x="0" y="1247"/>
                    <a:pt x="0" y="1247"/>
                    <a:pt x="0" y="1247"/>
                  </a:cubicBezTo>
                  <a:cubicBezTo>
                    <a:pt x="374" y="1621"/>
                    <a:pt x="374" y="1621"/>
                    <a:pt x="374" y="1621"/>
                  </a:cubicBezTo>
                  <a:cubicBezTo>
                    <a:pt x="374" y="2120"/>
                    <a:pt x="374" y="2120"/>
                    <a:pt x="374" y="2120"/>
                  </a:cubicBezTo>
                  <a:cubicBezTo>
                    <a:pt x="873" y="2120"/>
                    <a:pt x="873" y="2120"/>
                    <a:pt x="873" y="2120"/>
                  </a:cubicBezTo>
                  <a:cubicBezTo>
                    <a:pt x="1247" y="2495"/>
                    <a:pt x="1247" y="2495"/>
                    <a:pt x="1247" y="2495"/>
                  </a:cubicBezTo>
                  <a:cubicBezTo>
                    <a:pt x="1621" y="2120"/>
                    <a:pt x="1621" y="2120"/>
                    <a:pt x="1621" y="2120"/>
                  </a:cubicBezTo>
                  <a:cubicBezTo>
                    <a:pt x="2120" y="2120"/>
                    <a:pt x="2120" y="2120"/>
                    <a:pt x="2120" y="2120"/>
                  </a:cubicBezTo>
                  <a:cubicBezTo>
                    <a:pt x="2120" y="1621"/>
                    <a:pt x="2120" y="1621"/>
                    <a:pt x="2120" y="1621"/>
                  </a:cubicBezTo>
                  <a:lnTo>
                    <a:pt x="2495" y="1247"/>
                  </a:lnTo>
                  <a:close/>
                  <a:moveTo>
                    <a:pt x="1247" y="2495"/>
                  </a:moveTo>
                  <a:cubicBezTo>
                    <a:pt x="1497" y="3493"/>
                    <a:pt x="1497" y="3493"/>
                    <a:pt x="1497" y="3493"/>
                  </a:cubicBezTo>
                  <a:cubicBezTo>
                    <a:pt x="2245" y="3243"/>
                    <a:pt x="2245" y="3243"/>
                    <a:pt x="2245" y="3243"/>
                  </a:cubicBezTo>
                  <a:cubicBezTo>
                    <a:pt x="1964" y="2120"/>
                    <a:pt x="1964" y="2120"/>
                    <a:pt x="1964" y="2120"/>
                  </a:cubicBezTo>
                  <a:moveTo>
                    <a:pt x="530" y="2120"/>
                  </a:moveTo>
                  <a:cubicBezTo>
                    <a:pt x="249" y="3243"/>
                    <a:pt x="249" y="3243"/>
                    <a:pt x="249" y="3243"/>
                  </a:cubicBezTo>
                  <a:cubicBezTo>
                    <a:pt x="998" y="3493"/>
                    <a:pt x="998" y="3493"/>
                    <a:pt x="998" y="3493"/>
                  </a:cubicBezTo>
                  <a:cubicBezTo>
                    <a:pt x="1247" y="2495"/>
                    <a:pt x="1247" y="2495"/>
                    <a:pt x="1247" y="2495"/>
                  </a:cubicBezTo>
                </a:path>
              </a:pathLst>
            </a:custGeom>
            <a:solidFill>
              <a:schemeClr val="tx1">
                <a:alpha val="3000"/>
              </a:schemeClr>
            </a:solidFill>
            <a:ln w="15875" cap="sq">
              <a:noFill/>
              <a:prstDash val="solid"/>
              <a:miter lim="800000"/>
            </a:ln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3AD6642-09B3-4D9F-450E-9CACB862390F}"/>
                </a:ext>
              </a:extLst>
            </p:cNvPr>
            <p:cNvSpPr txBox="1"/>
            <p:nvPr/>
          </p:nvSpPr>
          <p:spPr>
            <a:xfrm>
              <a:off x="1069570" y="4000279"/>
              <a:ext cx="1832357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项目成果的概况</a:t>
              </a:r>
              <a:endParaRPr lang="zh-CN" altLang="en-US" sz="2000" b="1">
                <a:latin typeface="+mj-ea"/>
                <a:ea typeface="+mj-ea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10BEA01-CDDD-F43D-65DE-249F75CF25F7}"/>
                </a:ext>
              </a:extLst>
            </p:cNvPr>
            <p:cNvSpPr txBox="1"/>
            <p:nvPr/>
          </p:nvSpPr>
          <p:spPr>
            <a:xfrm>
              <a:off x="1055688" y="4413568"/>
              <a:ext cx="4202112" cy="93288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成功设计了产品一，取得了专利和软件著作权，突破了技术瓶颈，增加人员就业。完成任务需要各个部门之间的配合，感谢领导和同事的之间的付出</a:t>
              </a:r>
              <a:endParaRPr lang="en-US" altLang="zh-CN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360845E-4691-7895-BA5C-1D674D6D998E}"/>
                </a:ext>
              </a:extLst>
            </p:cNvPr>
            <p:cNvCxnSpPr/>
            <p:nvPr/>
          </p:nvCxnSpPr>
          <p:spPr>
            <a:xfrm>
              <a:off x="658813" y="6129338"/>
              <a:ext cx="497268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016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项目成果展示</a:t>
            </a: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8B66F2CE-AB19-C94C-F4AD-54D65B1CFC80}"/>
              </a:ext>
            </a:extLst>
          </p:cNvPr>
          <p:cNvSpPr/>
          <p:nvPr/>
        </p:nvSpPr>
        <p:spPr>
          <a:xfrm>
            <a:off x="1619751" y="3440737"/>
            <a:ext cx="9617274" cy="1023431"/>
          </a:xfrm>
          <a:custGeom>
            <a:avLst/>
            <a:gdLst>
              <a:gd name="connsiteX0" fmla="*/ 0 w 10115383"/>
              <a:gd name="connsiteY0" fmla="*/ 265947 h 1076438"/>
              <a:gd name="connsiteX1" fmla="*/ 2119745 w 10115383"/>
              <a:gd name="connsiteY1" fmla="*/ 47738 h 1076438"/>
              <a:gd name="connsiteX2" fmla="*/ 4852554 w 10115383"/>
              <a:gd name="connsiteY2" fmla="*/ 1076438 h 1076438"/>
              <a:gd name="connsiteX3" fmla="*/ 7273636 w 10115383"/>
              <a:gd name="connsiteY3" fmla="*/ 47738 h 1076438"/>
              <a:gd name="connsiteX4" fmla="*/ 9912927 w 10115383"/>
              <a:gd name="connsiteY4" fmla="*/ 484156 h 1076438"/>
              <a:gd name="connsiteX5" fmla="*/ 9736281 w 10115383"/>
              <a:gd name="connsiteY5" fmla="*/ 442592 h 107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15383" h="1076438">
                <a:moveTo>
                  <a:pt x="0" y="265947"/>
                </a:moveTo>
                <a:cubicBezTo>
                  <a:pt x="655493" y="89301"/>
                  <a:pt x="1310986" y="-87344"/>
                  <a:pt x="2119745" y="47738"/>
                </a:cubicBezTo>
                <a:cubicBezTo>
                  <a:pt x="2928504" y="182820"/>
                  <a:pt x="3993572" y="1076438"/>
                  <a:pt x="4852554" y="1076438"/>
                </a:cubicBezTo>
                <a:cubicBezTo>
                  <a:pt x="5711536" y="1076438"/>
                  <a:pt x="6430241" y="146452"/>
                  <a:pt x="7273636" y="47738"/>
                </a:cubicBezTo>
                <a:cubicBezTo>
                  <a:pt x="8117031" y="-50976"/>
                  <a:pt x="9502486" y="418347"/>
                  <a:pt x="9912927" y="484156"/>
                </a:cubicBezTo>
                <a:cubicBezTo>
                  <a:pt x="10323368" y="549965"/>
                  <a:pt x="10029824" y="496278"/>
                  <a:pt x="9736281" y="442592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D952249-876A-FBF1-846B-EE3E6C202011}"/>
              </a:ext>
            </a:extLst>
          </p:cNvPr>
          <p:cNvGrpSpPr/>
          <p:nvPr/>
        </p:nvGrpSpPr>
        <p:grpSpPr>
          <a:xfrm>
            <a:off x="2875544" y="2167732"/>
            <a:ext cx="1405485" cy="2224378"/>
            <a:chOff x="2875544" y="2167732"/>
            <a:chExt cx="1405485" cy="222437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566425A-8253-3969-7D86-66C1E7006D05}"/>
                </a:ext>
              </a:extLst>
            </p:cNvPr>
            <p:cNvGrpSpPr/>
            <p:nvPr/>
          </p:nvGrpSpPr>
          <p:grpSpPr>
            <a:xfrm>
              <a:off x="3223108" y="3092215"/>
              <a:ext cx="767342" cy="767342"/>
              <a:chOff x="5694163" y="952817"/>
              <a:chExt cx="807085" cy="807085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B941A5A-EEB2-520F-6F43-2CAB14637893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C350F89-D42D-07CA-6C57-672F8C4415C1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9" name="任意多边形: 形状 8" title="Icon of a ribbon award">
              <a:extLst>
                <a:ext uri="{FF2B5EF4-FFF2-40B4-BE49-F238E27FC236}">
                  <a16:creationId xmlns:a16="http://schemas.microsoft.com/office/drawing/2014/main" id="{E5844E21-EB26-490A-5BA4-0C8DD907D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0889" y="3253274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8522E93-8B78-3D80-C9DA-BC092EB6322A}"/>
                </a:ext>
              </a:extLst>
            </p:cNvPr>
            <p:cNvSpPr txBox="1"/>
            <p:nvPr/>
          </p:nvSpPr>
          <p:spPr>
            <a:xfrm>
              <a:off x="2875544" y="3984819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二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90BF9B6-4CE6-2B01-3D1E-981CCAB28996}"/>
                </a:ext>
              </a:extLst>
            </p:cNvPr>
            <p:cNvSpPr txBox="1"/>
            <p:nvPr/>
          </p:nvSpPr>
          <p:spPr>
            <a:xfrm>
              <a:off x="2954106" y="2167732"/>
              <a:ext cx="1292467" cy="609719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设计产品一，并获得专利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F31FC3-3E8F-D09C-6FDC-805A3F990098}"/>
              </a:ext>
            </a:extLst>
          </p:cNvPr>
          <p:cNvGrpSpPr/>
          <p:nvPr/>
        </p:nvGrpSpPr>
        <p:grpSpPr>
          <a:xfrm>
            <a:off x="606806" y="2883598"/>
            <a:ext cx="1420141" cy="1862091"/>
            <a:chOff x="606806" y="2883598"/>
            <a:chExt cx="1420141" cy="186209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90535CF-4CA4-2B67-4AF5-9096D09550A1}"/>
                </a:ext>
              </a:extLst>
            </p:cNvPr>
            <p:cNvGrpSpPr/>
            <p:nvPr/>
          </p:nvGrpSpPr>
          <p:grpSpPr>
            <a:xfrm>
              <a:off x="886328" y="3493012"/>
              <a:ext cx="767342" cy="767342"/>
              <a:chOff x="5694163" y="952817"/>
              <a:chExt cx="807085" cy="80708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A10DE91-1661-F648-AFD5-D7BF01B3C2BB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C9B04CE-E37C-6532-B76C-5874CA38448D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2" name="任意多边形: 形状 21" title="Icon of a ribbon award">
              <a:extLst>
                <a:ext uri="{FF2B5EF4-FFF2-40B4-BE49-F238E27FC236}">
                  <a16:creationId xmlns:a16="http://schemas.microsoft.com/office/drawing/2014/main" id="{C4271738-2125-5F88-ABBD-07AE2A17E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096" y="3654071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DC71A72-2AC7-9677-C46E-1790C2F1C2AC}"/>
                </a:ext>
              </a:extLst>
            </p:cNvPr>
            <p:cNvSpPr txBox="1"/>
            <p:nvPr/>
          </p:nvSpPr>
          <p:spPr>
            <a:xfrm>
              <a:off x="621462" y="2883598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一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6EC993B-3C4E-12B5-25A8-743A9DBFD34A}"/>
                </a:ext>
              </a:extLst>
            </p:cNvPr>
            <p:cNvSpPr txBox="1"/>
            <p:nvPr/>
          </p:nvSpPr>
          <p:spPr>
            <a:xfrm>
              <a:off x="606806" y="4459136"/>
              <a:ext cx="1292467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完成销售任务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0148F71-192D-8CFA-23D0-2520DC24C468}"/>
              </a:ext>
            </a:extLst>
          </p:cNvPr>
          <p:cNvGrpSpPr/>
          <p:nvPr/>
        </p:nvGrpSpPr>
        <p:grpSpPr>
          <a:xfrm>
            <a:off x="5309190" y="3417308"/>
            <a:ext cx="1405485" cy="1852150"/>
            <a:chOff x="5309190" y="3417308"/>
            <a:chExt cx="1405485" cy="185215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82BF047-7324-86BC-A1A4-5FBD81A04A84}"/>
                </a:ext>
              </a:extLst>
            </p:cNvPr>
            <p:cNvGrpSpPr/>
            <p:nvPr/>
          </p:nvGrpSpPr>
          <p:grpSpPr>
            <a:xfrm>
              <a:off x="5678441" y="4028798"/>
              <a:ext cx="767342" cy="767342"/>
              <a:chOff x="5694163" y="952817"/>
              <a:chExt cx="807085" cy="807085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01985FA-4A1F-8544-AD28-5B43A27EBC63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EA4EAB1-5CE3-3FEF-2CE7-4B6C89D4E414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7" name="任意多边形: 形状 6" title="Icon of a ribbon award">
              <a:extLst>
                <a:ext uri="{FF2B5EF4-FFF2-40B4-BE49-F238E27FC236}">
                  <a16:creationId xmlns:a16="http://schemas.microsoft.com/office/drawing/2014/main" id="{E8D2B467-2357-21E5-703B-E336ACA0C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5786" y="4189857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04AD2E-E980-7EB4-5D03-3B65A94DC489}"/>
                </a:ext>
              </a:extLst>
            </p:cNvPr>
            <p:cNvSpPr txBox="1"/>
            <p:nvPr/>
          </p:nvSpPr>
          <p:spPr>
            <a:xfrm>
              <a:off x="5309190" y="3417308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三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686F6189-813B-E0F3-BDF3-E3908F801109}"/>
                </a:ext>
              </a:extLst>
            </p:cNvPr>
            <p:cNvSpPr txBox="1"/>
            <p:nvPr/>
          </p:nvSpPr>
          <p:spPr>
            <a:xfrm>
              <a:off x="5408497" y="4982905"/>
              <a:ext cx="1292467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突破技术瓶颈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0AE5EED-CE9B-75ED-45BC-AB338F3B2CDB}"/>
              </a:ext>
            </a:extLst>
          </p:cNvPr>
          <p:cNvGrpSpPr/>
          <p:nvPr/>
        </p:nvGrpSpPr>
        <p:grpSpPr>
          <a:xfrm>
            <a:off x="10179709" y="2883598"/>
            <a:ext cx="1405485" cy="2134018"/>
            <a:chOff x="10179709" y="2883598"/>
            <a:chExt cx="1405485" cy="213401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EBAF95D-1378-AC84-DEF3-6B04DD6BADB7}"/>
                </a:ext>
              </a:extLst>
            </p:cNvPr>
            <p:cNvGrpSpPr/>
            <p:nvPr/>
          </p:nvGrpSpPr>
          <p:grpSpPr>
            <a:xfrm>
              <a:off x="10470555" y="3493012"/>
              <a:ext cx="767342" cy="767342"/>
              <a:chOff x="5694163" y="952817"/>
              <a:chExt cx="807085" cy="807085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4CBB9083-E73D-03EE-24E5-C4882948851A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304254D-C064-846C-5651-F77B39A03BCB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7" name="任意多边形: 形状 16" title="Icon of a ribbon award">
              <a:extLst>
                <a:ext uri="{FF2B5EF4-FFF2-40B4-BE49-F238E27FC236}">
                  <a16:creationId xmlns:a16="http://schemas.microsoft.com/office/drawing/2014/main" id="{E48BEFE1-A0AF-EE10-8560-BE4C83A46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87899" y="3654071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F0E69AC-9FF2-3412-08E3-7FD7A3D70EB0}"/>
                </a:ext>
              </a:extLst>
            </p:cNvPr>
            <p:cNvSpPr txBox="1"/>
            <p:nvPr/>
          </p:nvSpPr>
          <p:spPr>
            <a:xfrm>
              <a:off x="10210189" y="4437921"/>
              <a:ext cx="1292467" cy="5796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本年度完成且优秀的成绩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C230E90-3ABD-CC48-D20F-F083AC94AD98}"/>
                </a:ext>
              </a:extLst>
            </p:cNvPr>
            <p:cNvSpPr txBox="1"/>
            <p:nvPr/>
          </p:nvSpPr>
          <p:spPr>
            <a:xfrm>
              <a:off x="10179709" y="2883598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五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6688E19-A5F1-DA42-47CA-48F6F99B28D0}"/>
              </a:ext>
            </a:extLst>
          </p:cNvPr>
          <p:cNvGrpSpPr/>
          <p:nvPr/>
        </p:nvGrpSpPr>
        <p:grpSpPr>
          <a:xfrm>
            <a:off x="7904175" y="2167732"/>
            <a:ext cx="1405485" cy="2224378"/>
            <a:chOff x="7904175" y="2167732"/>
            <a:chExt cx="1405485" cy="222437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974A1B8-1DF2-61A1-F6C4-155B39FA971B}"/>
                </a:ext>
              </a:extLst>
            </p:cNvPr>
            <p:cNvGrpSpPr/>
            <p:nvPr/>
          </p:nvGrpSpPr>
          <p:grpSpPr>
            <a:xfrm>
              <a:off x="8232566" y="3111974"/>
              <a:ext cx="767343" cy="767342"/>
              <a:chOff x="5694162" y="952817"/>
              <a:chExt cx="807086" cy="807085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2196004-85AE-A288-EE8D-80B9FB0F546F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BCD4810-402D-1BBA-879D-90167F873632}"/>
                  </a:ext>
                </a:extLst>
              </p:cNvPr>
              <p:cNvSpPr/>
              <p:nvPr/>
            </p:nvSpPr>
            <p:spPr>
              <a:xfrm>
                <a:off x="5694162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6" name="任意多边形: 形状 15" title="Icon of a ribbon award">
              <a:extLst>
                <a:ext uri="{FF2B5EF4-FFF2-40B4-BE49-F238E27FC236}">
                  <a16:creationId xmlns:a16="http://schemas.microsoft.com/office/drawing/2014/main" id="{FC4715DA-250E-CD28-4796-1F82AD97FB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7293" y="3273033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3543767-A147-BD12-44E1-4AB96121B36A}"/>
                </a:ext>
              </a:extLst>
            </p:cNvPr>
            <p:cNvSpPr txBox="1"/>
            <p:nvPr/>
          </p:nvSpPr>
          <p:spPr>
            <a:xfrm>
              <a:off x="7904175" y="3984819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四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387FE11-C49C-4711-65B0-D81FC630617E}"/>
                </a:ext>
              </a:extLst>
            </p:cNvPr>
            <p:cNvSpPr txBox="1"/>
            <p:nvPr/>
          </p:nvSpPr>
          <p:spPr>
            <a:xfrm>
              <a:off x="7970004" y="2167732"/>
              <a:ext cx="1292467" cy="609719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与大客户之间确定长期合作关系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067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项目成果展示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84B11764-15B0-8692-3114-63E711639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5398694"/>
              </p:ext>
            </p:extLst>
          </p:nvPr>
        </p:nvGraphicFramePr>
        <p:xfrm>
          <a:off x="1055688" y="1628775"/>
          <a:ext cx="10206672" cy="433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1333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DBC1C8-6C7A-7ACD-9AC4-DF25F50C07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不足与改进措施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8455DC-C7A1-6AF5-11D3-9F2402A4BAE2}"/>
              </a:ext>
            </a:extLst>
          </p:cNvPr>
          <p:cNvGrpSpPr/>
          <p:nvPr/>
        </p:nvGrpSpPr>
        <p:grpSpPr>
          <a:xfrm>
            <a:off x="658814" y="1628776"/>
            <a:ext cx="5233322" cy="2066074"/>
            <a:chOff x="658814" y="1628776"/>
            <a:chExt cx="5233322" cy="2066074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4739C7E9-7FC4-C149-44CF-8B659A71178E}"/>
                </a:ext>
              </a:extLst>
            </p:cNvPr>
            <p:cNvGrpSpPr/>
            <p:nvPr/>
          </p:nvGrpSpPr>
          <p:grpSpPr>
            <a:xfrm>
              <a:off x="658814" y="1628776"/>
              <a:ext cx="5233322" cy="2066074"/>
              <a:chOff x="658813" y="1628775"/>
              <a:chExt cx="10874375" cy="4500563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D0026968-336F-2817-6C5B-D99688591BBE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19B1FF4B-E48E-8409-C0AF-420DBF81F238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CBC027A-783E-8303-F43F-70BEAAE9669A}"/>
                </a:ext>
              </a:extLst>
            </p:cNvPr>
            <p:cNvSpPr txBox="1"/>
            <p:nvPr/>
          </p:nvSpPr>
          <p:spPr>
            <a:xfrm>
              <a:off x="1297936" y="2086217"/>
              <a:ext cx="334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认识上的不足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90CE58B-4A66-2B46-B062-38E24259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297936" y="2658979"/>
              <a:ext cx="85733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任意多边形: 形状 63" title="Icon of an eye">
              <a:extLst>
                <a:ext uri="{FF2B5EF4-FFF2-40B4-BE49-F238E27FC236}">
                  <a16:creationId xmlns:a16="http://schemas.microsoft.com/office/drawing/2014/main" id="{ACFF51E4-B580-6641-E982-1CF1DA0A5AA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77364" y="2190638"/>
              <a:ext cx="1048341" cy="578809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B5B327E-5F50-211B-DD94-57BC42E206AA}"/>
                </a:ext>
              </a:extLst>
            </p:cNvPr>
            <p:cNvSpPr txBox="1"/>
            <p:nvPr/>
          </p:nvSpPr>
          <p:spPr>
            <a:xfrm>
              <a:off x="1297936" y="2830534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由于平时工作满足于正常化，没有足够的认识自己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32ADA-78AE-22E7-CFA0-4EB58D33CB77}"/>
              </a:ext>
            </a:extLst>
          </p:cNvPr>
          <p:cNvGrpSpPr/>
          <p:nvPr/>
        </p:nvGrpSpPr>
        <p:grpSpPr>
          <a:xfrm>
            <a:off x="6315104" y="1628776"/>
            <a:ext cx="5233322" cy="2066074"/>
            <a:chOff x="6315104" y="1628776"/>
            <a:chExt cx="5233322" cy="2066074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31C9D0CC-6D10-89D4-7145-1A6746FB924E}"/>
                </a:ext>
              </a:extLst>
            </p:cNvPr>
            <p:cNvGrpSpPr/>
            <p:nvPr/>
          </p:nvGrpSpPr>
          <p:grpSpPr>
            <a:xfrm>
              <a:off x="6315104" y="1628776"/>
              <a:ext cx="5233322" cy="2066074"/>
              <a:chOff x="658813" y="1628775"/>
              <a:chExt cx="10874375" cy="4500563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91C8A8EB-700F-23B9-5FAA-46BB08562248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FE9FF87E-A513-8D19-8B17-395E0318D43E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A29A455-2490-5B61-4E46-E6B042AFCCC7}"/>
                </a:ext>
              </a:extLst>
            </p:cNvPr>
            <p:cNvSpPr txBox="1"/>
            <p:nvPr/>
          </p:nvSpPr>
          <p:spPr>
            <a:xfrm>
              <a:off x="6916554" y="2086217"/>
              <a:ext cx="334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执行</a:t>
              </a: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上的不足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843A069-B377-CF76-CAC2-887E0A1EA117}"/>
                </a:ext>
              </a:extLst>
            </p:cNvPr>
            <p:cNvCxnSpPr>
              <a:cxnSpLocks/>
            </p:cNvCxnSpPr>
            <p:nvPr/>
          </p:nvCxnSpPr>
          <p:spPr>
            <a:xfrm>
              <a:off x="6916554" y="2658979"/>
              <a:ext cx="85733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 title="Icon of a person with two bidirectional arrows below them">
              <a:extLst>
                <a:ext uri="{FF2B5EF4-FFF2-40B4-BE49-F238E27FC236}">
                  <a16:creationId xmlns:a16="http://schemas.microsoft.com/office/drawing/2014/main" id="{46B57887-317A-3EDD-0BFB-BC0D8F3FC7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0320" y="2190638"/>
              <a:ext cx="460674" cy="736152"/>
            </a:xfrm>
            <a:custGeom>
              <a:avLst/>
              <a:gdLst>
                <a:gd name="T0" fmla="*/ 39 w 198"/>
                <a:gd name="T1" fmla="*/ 61 h 325"/>
                <a:gd name="T2" fmla="*/ 100 w 198"/>
                <a:gd name="T3" fmla="*/ 0 h 325"/>
                <a:gd name="T4" fmla="*/ 161 w 198"/>
                <a:gd name="T5" fmla="*/ 61 h 325"/>
                <a:gd name="T6" fmla="*/ 100 w 198"/>
                <a:gd name="T7" fmla="*/ 122 h 325"/>
                <a:gd name="T8" fmla="*/ 39 w 198"/>
                <a:gd name="T9" fmla="*/ 61 h 325"/>
                <a:gd name="T10" fmla="*/ 198 w 198"/>
                <a:gd name="T11" fmla="*/ 221 h 325"/>
                <a:gd name="T12" fmla="*/ 99 w 198"/>
                <a:gd name="T13" fmla="*/ 122 h 325"/>
                <a:gd name="T14" fmla="*/ 0 w 198"/>
                <a:gd name="T15" fmla="*/ 221 h 325"/>
                <a:gd name="T16" fmla="*/ 122 w 198"/>
                <a:gd name="T17" fmla="*/ 261 h 325"/>
                <a:gd name="T18" fmla="*/ 152 w 198"/>
                <a:gd name="T19" fmla="*/ 231 h 325"/>
                <a:gd name="T20" fmla="*/ 122 w 198"/>
                <a:gd name="T21" fmla="*/ 201 h 325"/>
                <a:gd name="T22" fmla="*/ 152 w 198"/>
                <a:gd name="T23" fmla="*/ 231 h 325"/>
                <a:gd name="T24" fmla="*/ 43 w 198"/>
                <a:gd name="T25" fmla="*/ 231 h 325"/>
                <a:gd name="T26" fmla="*/ 81 w 198"/>
                <a:gd name="T27" fmla="*/ 265 h 325"/>
                <a:gd name="T28" fmla="*/ 51 w 198"/>
                <a:gd name="T29" fmla="*/ 295 h 325"/>
                <a:gd name="T30" fmla="*/ 81 w 198"/>
                <a:gd name="T31" fmla="*/ 325 h 325"/>
                <a:gd name="T32" fmla="*/ 51 w 198"/>
                <a:gd name="T33" fmla="*/ 295 h 325"/>
                <a:gd name="T34" fmla="*/ 161 w 198"/>
                <a:gd name="T35" fmla="*/ 29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325">
                  <a:moveTo>
                    <a:pt x="39" y="61"/>
                  </a:moveTo>
                  <a:cubicBezTo>
                    <a:pt x="39" y="27"/>
                    <a:pt x="66" y="0"/>
                    <a:pt x="100" y="0"/>
                  </a:cubicBezTo>
                  <a:cubicBezTo>
                    <a:pt x="134" y="0"/>
                    <a:pt x="161" y="27"/>
                    <a:pt x="161" y="61"/>
                  </a:cubicBezTo>
                  <a:cubicBezTo>
                    <a:pt x="161" y="95"/>
                    <a:pt x="134" y="122"/>
                    <a:pt x="100" y="122"/>
                  </a:cubicBezTo>
                  <a:cubicBezTo>
                    <a:pt x="66" y="122"/>
                    <a:pt x="39" y="95"/>
                    <a:pt x="39" y="61"/>
                  </a:cubicBezTo>
                  <a:close/>
                  <a:moveTo>
                    <a:pt x="198" y="221"/>
                  </a:moveTo>
                  <a:cubicBezTo>
                    <a:pt x="198" y="166"/>
                    <a:pt x="153" y="122"/>
                    <a:pt x="99" y="122"/>
                  </a:cubicBezTo>
                  <a:cubicBezTo>
                    <a:pt x="44" y="122"/>
                    <a:pt x="0" y="166"/>
                    <a:pt x="0" y="221"/>
                  </a:cubicBezTo>
                  <a:moveTo>
                    <a:pt x="122" y="261"/>
                  </a:moveTo>
                  <a:cubicBezTo>
                    <a:pt x="152" y="231"/>
                    <a:pt x="152" y="231"/>
                    <a:pt x="152" y="231"/>
                  </a:cubicBezTo>
                  <a:cubicBezTo>
                    <a:pt x="122" y="201"/>
                    <a:pt x="122" y="201"/>
                    <a:pt x="122" y="201"/>
                  </a:cubicBezTo>
                  <a:moveTo>
                    <a:pt x="152" y="231"/>
                  </a:moveTo>
                  <a:cubicBezTo>
                    <a:pt x="43" y="231"/>
                    <a:pt x="43" y="231"/>
                    <a:pt x="43" y="231"/>
                  </a:cubicBezTo>
                  <a:moveTo>
                    <a:pt x="81" y="265"/>
                  </a:moveTo>
                  <a:cubicBezTo>
                    <a:pt x="51" y="295"/>
                    <a:pt x="51" y="295"/>
                    <a:pt x="51" y="295"/>
                  </a:cubicBezTo>
                  <a:cubicBezTo>
                    <a:pt x="81" y="325"/>
                    <a:pt x="81" y="325"/>
                    <a:pt x="81" y="325"/>
                  </a:cubicBezTo>
                  <a:moveTo>
                    <a:pt x="51" y="295"/>
                  </a:moveTo>
                  <a:cubicBezTo>
                    <a:pt x="161" y="295"/>
                    <a:pt x="161" y="295"/>
                    <a:pt x="161" y="295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778A84B-26B6-F886-6B30-7018BE088395}"/>
                </a:ext>
              </a:extLst>
            </p:cNvPr>
            <p:cNvSpPr txBox="1"/>
            <p:nvPr/>
          </p:nvSpPr>
          <p:spPr>
            <a:xfrm>
              <a:off x="6916554" y="2830534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考虑不周，没有完全领会到领导的意思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BA12F9-3A23-D95C-2589-6704CC403E70}"/>
              </a:ext>
            </a:extLst>
          </p:cNvPr>
          <p:cNvGrpSpPr/>
          <p:nvPr/>
        </p:nvGrpSpPr>
        <p:grpSpPr>
          <a:xfrm>
            <a:off x="658814" y="4063265"/>
            <a:ext cx="5233322" cy="2066074"/>
            <a:chOff x="658814" y="4063265"/>
            <a:chExt cx="5233322" cy="2066074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BE92877-9C95-F4DF-CBC7-F340E3181C1E}"/>
                </a:ext>
              </a:extLst>
            </p:cNvPr>
            <p:cNvGrpSpPr/>
            <p:nvPr/>
          </p:nvGrpSpPr>
          <p:grpSpPr>
            <a:xfrm>
              <a:off x="658814" y="4063265"/>
              <a:ext cx="5233322" cy="2066074"/>
              <a:chOff x="658813" y="1628775"/>
              <a:chExt cx="10874375" cy="4500563"/>
            </a:xfrm>
          </p:grpSpPr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5A8B952E-C967-424E-771B-E81A113C70D3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8BFFCEBA-FA0B-C100-4301-59A7D5B35797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BCB9D96-B71B-40A9-0D72-5D87DA023ED3}"/>
                </a:ext>
              </a:extLst>
            </p:cNvPr>
            <p:cNvSpPr txBox="1"/>
            <p:nvPr/>
          </p:nvSpPr>
          <p:spPr>
            <a:xfrm>
              <a:off x="1297936" y="4311807"/>
              <a:ext cx="334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管理上的不足</a:t>
              </a: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6C05257E-1030-3494-3808-1C48FA94F156}"/>
                </a:ext>
              </a:extLst>
            </p:cNvPr>
            <p:cNvCxnSpPr>
              <a:cxnSpLocks/>
            </p:cNvCxnSpPr>
            <p:nvPr/>
          </p:nvCxnSpPr>
          <p:spPr>
            <a:xfrm>
              <a:off x="1297936" y="4900863"/>
              <a:ext cx="85733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任意多边形: 形状 65" title="Icon of three people with an arrow above them pointing down">
              <a:extLst>
                <a:ext uri="{FF2B5EF4-FFF2-40B4-BE49-F238E27FC236}">
                  <a16:creationId xmlns:a16="http://schemas.microsoft.com/office/drawing/2014/main" id="{051ABEB3-CA1C-1635-ECFF-A99896F559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44597" y="4307506"/>
              <a:ext cx="713874" cy="783917"/>
            </a:xfrm>
            <a:custGeom>
              <a:avLst/>
              <a:gdLst>
                <a:gd name="T0" fmla="*/ 95 w 298"/>
                <a:gd name="T1" fmla="*/ 198 h 328"/>
                <a:gd name="T2" fmla="*/ 149 w 298"/>
                <a:gd name="T3" fmla="*/ 143 h 328"/>
                <a:gd name="T4" fmla="*/ 203 w 298"/>
                <a:gd name="T5" fmla="*/ 198 h 328"/>
                <a:gd name="T6" fmla="*/ 149 w 298"/>
                <a:gd name="T7" fmla="*/ 252 h 328"/>
                <a:gd name="T8" fmla="*/ 95 w 298"/>
                <a:gd name="T9" fmla="*/ 198 h 328"/>
                <a:gd name="T10" fmla="*/ 225 w 298"/>
                <a:gd name="T11" fmla="*/ 328 h 328"/>
                <a:gd name="T12" fmla="*/ 149 w 298"/>
                <a:gd name="T13" fmla="*/ 252 h 328"/>
                <a:gd name="T14" fmla="*/ 73 w 298"/>
                <a:gd name="T15" fmla="*/ 328 h 328"/>
                <a:gd name="T16" fmla="*/ 47 w 298"/>
                <a:gd name="T17" fmla="*/ 146 h 328"/>
                <a:gd name="T18" fmla="*/ 81 w 298"/>
                <a:gd name="T19" fmla="*/ 112 h 328"/>
                <a:gd name="T20" fmla="*/ 47 w 298"/>
                <a:gd name="T21" fmla="*/ 78 h 328"/>
                <a:gd name="T22" fmla="*/ 13 w 298"/>
                <a:gd name="T23" fmla="*/ 112 h 328"/>
                <a:gd name="T24" fmla="*/ 47 w 298"/>
                <a:gd name="T25" fmla="*/ 146 h 328"/>
                <a:gd name="T26" fmla="*/ 95 w 298"/>
                <a:gd name="T27" fmla="*/ 193 h 328"/>
                <a:gd name="T28" fmla="*/ 47 w 298"/>
                <a:gd name="T29" fmla="*/ 146 h 328"/>
                <a:gd name="T30" fmla="*/ 0 w 298"/>
                <a:gd name="T31" fmla="*/ 193 h 328"/>
                <a:gd name="T32" fmla="*/ 251 w 298"/>
                <a:gd name="T33" fmla="*/ 146 h 328"/>
                <a:gd name="T34" fmla="*/ 285 w 298"/>
                <a:gd name="T35" fmla="*/ 112 h 328"/>
                <a:gd name="T36" fmla="*/ 251 w 298"/>
                <a:gd name="T37" fmla="*/ 78 h 328"/>
                <a:gd name="T38" fmla="*/ 217 w 298"/>
                <a:gd name="T39" fmla="*/ 112 h 328"/>
                <a:gd name="T40" fmla="*/ 251 w 298"/>
                <a:gd name="T41" fmla="*/ 146 h 328"/>
                <a:gd name="T42" fmla="*/ 298 w 298"/>
                <a:gd name="T43" fmla="*/ 193 h 328"/>
                <a:gd name="T44" fmla="*/ 251 w 298"/>
                <a:gd name="T45" fmla="*/ 146 h 328"/>
                <a:gd name="T46" fmla="*/ 203 w 298"/>
                <a:gd name="T47" fmla="*/ 193 h 328"/>
                <a:gd name="T48" fmla="*/ 149 w 298"/>
                <a:gd name="T49" fmla="*/ 0 h 328"/>
                <a:gd name="T50" fmla="*/ 149 w 298"/>
                <a:gd name="T51" fmla="*/ 80 h 328"/>
                <a:gd name="T52" fmla="*/ 104 w 298"/>
                <a:gd name="T53" fmla="*/ 35 h 328"/>
                <a:gd name="T54" fmla="*/ 149 w 298"/>
                <a:gd name="T55" fmla="*/ 80 h 328"/>
                <a:gd name="T56" fmla="*/ 194 w 298"/>
                <a:gd name="T57" fmla="*/ 3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8" h="328">
                  <a:moveTo>
                    <a:pt x="95" y="198"/>
                  </a:moveTo>
                  <a:cubicBezTo>
                    <a:pt x="95" y="168"/>
                    <a:pt x="119" y="143"/>
                    <a:pt x="149" y="143"/>
                  </a:cubicBezTo>
                  <a:cubicBezTo>
                    <a:pt x="179" y="143"/>
                    <a:pt x="203" y="168"/>
                    <a:pt x="203" y="198"/>
                  </a:cubicBezTo>
                  <a:cubicBezTo>
                    <a:pt x="203" y="228"/>
                    <a:pt x="179" y="252"/>
                    <a:pt x="149" y="252"/>
                  </a:cubicBezTo>
                  <a:cubicBezTo>
                    <a:pt x="119" y="252"/>
                    <a:pt x="95" y="228"/>
                    <a:pt x="95" y="198"/>
                  </a:cubicBezTo>
                  <a:close/>
                  <a:moveTo>
                    <a:pt x="225" y="328"/>
                  </a:moveTo>
                  <a:cubicBezTo>
                    <a:pt x="225" y="286"/>
                    <a:pt x="191" y="252"/>
                    <a:pt x="149" y="252"/>
                  </a:cubicBezTo>
                  <a:cubicBezTo>
                    <a:pt x="107" y="252"/>
                    <a:pt x="73" y="286"/>
                    <a:pt x="73" y="328"/>
                  </a:cubicBezTo>
                  <a:moveTo>
                    <a:pt x="47" y="146"/>
                  </a:moveTo>
                  <a:cubicBezTo>
                    <a:pt x="66" y="146"/>
                    <a:pt x="81" y="131"/>
                    <a:pt x="81" y="112"/>
                  </a:cubicBezTo>
                  <a:cubicBezTo>
                    <a:pt x="81" y="93"/>
                    <a:pt x="66" y="78"/>
                    <a:pt x="47" y="78"/>
                  </a:cubicBezTo>
                  <a:cubicBezTo>
                    <a:pt x="28" y="78"/>
                    <a:pt x="13" y="93"/>
                    <a:pt x="13" y="112"/>
                  </a:cubicBezTo>
                  <a:cubicBezTo>
                    <a:pt x="13" y="131"/>
                    <a:pt x="28" y="146"/>
                    <a:pt x="47" y="146"/>
                  </a:cubicBezTo>
                  <a:close/>
                  <a:moveTo>
                    <a:pt x="95" y="193"/>
                  </a:moveTo>
                  <a:cubicBezTo>
                    <a:pt x="95" y="167"/>
                    <a:pt x="73" y="146"/>
                    <a:pt x="47" y="146"/>
                  </a:cubicBezTo>
                  <a:cubicBezTo>
                    <a:pt x="21" y="146"/>
                    <a:pt x="0" y="167"/>
                    <a:pt x="0" y="193"/>
                  </a:cubicBezTo>
                  <a:moveTo>
                    <a:pt x="251" y="146"/>
                  </a:moveTo>
                  <a:cubicBezTo>
                    <a:pt x="270" y="146"/>
                    <a:pt x="285" y="131"/>
                    <a:pt x="285" y="112"/>
                  </a:cubicBezTo>
                  <a:cubicBezTo>
                    <a:pt x="285" y="93"/>
                    <a:pt x="270" y="78"/>
                    <a:pt x="251" y="78"/>
                  </a:cubicBezTo>
                  <a:cubicBezTo>
                    <a:pt x="232" y="78"/>
                    <a:pt x="217" y="93"/>
                    <a:pt x="217" y="112"/>
                  </a:cubicBezTo>
                  <a:cubicBezTo>
                    <a:pt x="217" y="131"/>
                    <a:pt x="232" y="146"/>
                    <a:pt x="251" y="146"/>
                  </a:cubicBezTo>
                  <a:close/>
                  <a:moveTo>
                    <a:pt x="298" y="193"/>
                  </a:moveTo>
                  <a:cubicBezTo>
                    <a:pt x="298" y="167"/>
                    <a:pt x="277" y="146"/>
                    <a:pt x="251" y="146"/>
                  </a:cubicBezTo>
                  <a:cubicBezTo>
                    <a:pt x="225" y="146"/>
                    <a:pt x="203" y="167"/>
                    <a:pt x="203" y="193"/>
                  </a:cubicBezTo>
                  <a:moveTo>
                    <a:pt x="149" y="0"/>
                  </a:moveTo>
                  <a:cubicBezTo>
                    <a:pt x="149" y="80"/>
                    <a:pt x="149" y="80"/>
                    <a:pt x="149" y="80"/>
                  </a:cubicBezTo>
                  <a:moveTo>
                    <a:pt x="104" y="35"/>
                  </a:moveTo>
                  <a:cubicBezTo>
                    <a:pt x="149" y="80"/>
                    <a:pt x="149" y="80"/>
                    <a:pt x="149" y="80"/>
                  </a:cubicBezTo>
                  <a:cubicBezTo>
                    <a:pt x="194" y="35"/>
                    <a:pt x="194" y="35"/>
                    <a:pt x="194" y="35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87F37ED-2B74-845B-149C-F2326FE8A2BF}"/>
                </a:ext>
              </a:extLst>
            </p:cNvPr>
            <p:cNvSpPr txBox="1"/>
            <p:nvPr/>
          </p:nvSpPr>
          <p:spPr>
            <a:xfrm>
              <a:off x="1297936" y="5140216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从自己工作出发，全局意识还不够强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4DF797-D55D-8FCC-75BA-45F0A8A420FE}"/>
              </a:ext>
            </a:extLst>
          </p:cNvPr>
          <p:cNvGrpSpPr/>
          <p:nvPr/>
        </p:nvGrpSpPr>
        <p:grpSpPr>
          <a:xfrm>
            <a:off x="6315104" y="4063265"/>
            <a:ext cx="5233322" cy="2066074"/>
            <a:chOff x="6315104" y="4063265"/>
            <a:chExt cx="5233322" cy="2066074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704A00F4-9B03-02E6-5A7B-7D64C22F9E41}"/>
                </a:ext>
              </a:extLst>
            </p:cNvPr>
            <p:cNvGrpSpPr/>
            <p:nvPr/>
          </p:nvGrpSpPr>
          <p:grpSpPr>
            <a:xfrm>
              <a:off x="6315104" y="4063265"/>
              <a:ext cx="5233322" cy="2066074"/>
              <a:chOff x="658813" y="1628775"/>
              <a:chExt cx="10874375" cy="4500563"/>
            </a:xfrm>
          </p:grpSpPr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D06AABE7-CE33-3264-17E0-ED00033B3159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D92D9BB1-37E0-C4F0-C284-40A294B93089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6A2895D-0AD0-A664-9855-F50A01B4D20C}"/>
                </a:ext>
              </a:extLst>
            </p:cNvPr>
            <p:cNvSpPr txBox="1"/>
            <p:nvPr/>
          </p:nvSpPr>
          <p:spPr>
            <a:xfrm>
              <a:off x="6916554" y="4311807"/>
              <a:ext cx="334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团队协作方面的不足</a:t>
              </a: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11A93A0-820C-BC29-C895-7DBAA594F1FA}"/>
                </a:ext>
              </a:extLst>
            </p:cNvPr>
            <p:cNvCxnSpPr>
              <a:cxnSpLocks/>
            </p:cNvCxnSpPr>
            <p:nvPr/>
          </p:nvCxnSpPr>
          <p:spPr>
            <a:xfrm>
              <a:off x="6916554" y="4900863"/>
              <a:ext cx="85733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任意多边形: 形状 59" title="Icon of a handshake">
              <a:extLst>
                <a:ext uri="{FF2B5EF4-FFF2-40B4-BE49-F238E27FC236}">
                  <a16:creationId xmlns:a16="http://schemas.microsoft.com/office/drawing/2014/main" id="{089DEF50-825F-BFB7-70D3-7291C2A98C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87281" y="4307506"/>
              <a:ext cx="858250" cy="804720"/>
            </a:xfrm>
            <a:custGeom>
              <a:avLst/>
              <a:gdLst>
                <a:gd name="T0" fmla="*/ 56 w 3762"/>
                <a:gd name="T1" fmla="*/ 1280 h 3526"/>
                <a:gd name="T2" fmla="*/ 1246 w 3762"/>
                <a:gd name="T3" fmla="*/ 30 h 3526"/>
                <a:gd name="T4" fmla="*/ 1589 w 3762"/>
                <a:gd name="T5" fmla="*/ 313 h 3526"/>
                <a:gd name="T6" fmla="*/ 104 w 3762"/>
                <a:gd name="T7" fmla="*/ 2297 h 3526"/>
                <a:gd name="T8" fmla="*/ 698 w 3762"/>
                <a:gd name="T9" fmla="*/ 2078 h 3526"/>
                <a:gd name="T10" fmla="*/ 323 w 3762"/>
                <a:gd name="T11" fmla="*/ 1703 h 3526"/>
                <a:gd name="T12" fmla="*/ 2479 w 3762"/>
                <a:gd name="T13" fmla="*/ 2578 h 3526"/>
                <a:gd name="T14" fmla="*/ 3073 w 3762"/>
                <a:gd name="T15" fmla="*/ 2797 h 3526"/>
                <a:gd name="T16" fmla="*/ 2854 w 3762"/>
                <a:gd name="T17" fmla="*/ 2203 h 3526"/>
                <a:gd name="T18" fmla="*/ 1823 w 3762"/>
                <a:gd name="T19" fmla="*/ 3422 h 3526"/>
                <a:gd name="T20" fmla="*/ 2198 w 3762"/>
                <a:gd name="T21" fmla="*/ 3047 h 3526"/>
                <a:gd name="T22" fmla="*/ 2698 w 3762"/>
                <a:gd name="T23" fmla="*/ 3172 h 3526"/>
                <a:gd name="T24" fmla="*/ 2479 w 3762"/>
                <a:gd name="T25" fmla="*/ 2578 h 3526"/>
                <a:gd name="T26" fmla="*/ 479 w 3762"/>
                <a:gd name="T27" fmla="*/ 2672 h 3526"/>
                <a:gd name="T28" fmla="*/ 1073 w 3762"/>
                <a:gd name="T29" fmla="*/ 2453 h 3526"/>
                <a:gd name="T30" fmla="*/ 698 w 3762"/>
                <a:gd name="T31" fmla="*/ 2078 h 3526"/>
                <a:gd name="T32" fmla="*/ 854 w 3762"/>
                <a:gd name="T33" fmla="*/ 2672 h 3526"/>
                <a:gd name="T34" fmla="*/ 1229 w 3762"/>
                <a:gd name="T35" fmla="*/ 3047 h 3526"/>
                <a:gd name="T36" fmla="*/ 1448 w 3762"/>
                <a:gd name="T37" fmla="*/ 2453 h 3526"/>
                <a:gd name="T38" fmla="*/ 854 w 3762"/>
                <a:gd name="T39" fmla="*/ 2672 h 3526"/>
                <a:gd name="T40" fmla="*/ 1229 w 3762"/>
                <a:gd name="T41" fmla="*/ 3422 h 3526"/>
                <a:gd name="T42" fmla="*/ 1823 w 3762"/>
                <a:gd name="T43" fmla="*/ 3203 h 3526"/>
                <a:gd name="T44" fmla="*/ 1448 w 3762"/>
                <a:gd name="T45" fmla="*/ 2828 h 3526"/>
                <a:gd name="T46" fmla="*/ 3214 w 3762"/>
                <a:gd name="T47" fmla="*/ 1813 h 3526"/>
                <a:gd name="T48" fmla="*/ 3746 w 3762"/>
                <a:gd name="T49" fmla="*/ 1220 h 3526"/>
                <a:gd name="T50" fmla="*/ 2526 w 3762"/>
                <a:gd name="T51" fmla="*/ 0 h 3526"/>
                <a:gd name="T52" fmla="*/ 1412 w 3762"/>
                <a:gd name="T53" fmla="*/ 385 h 3526"/>
                <a:gd name="T54" fmla="*/ 1026 w 3762"/>
                <a:gd name="T55" fmla="*/ 1250 h 3526"/>
                <a:gd name="T56" fmla="*/ 1276 w 3762"/>
                <a:gd name="T57" fmla="*/ 1500 h 3526"/>
                <a:gd name="T58" fmla="*/ 2026 w 3762"/>
                <a:gd name="T59" fmla="*/ 750 h 3526"/>
                <a:gd name="T60" fmla="*/ 3448 w 3762"/>
                <a:gd name="T61" fmla="*/ 2047 h 3526"/>
                <a:gd name="T62" fmla="*/ 3071 w 3762"/>
                <a:gd name="T63" fmla="*/ 2420 h 3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62" h="3526">
                  <a:moveTo>
                    <a:pt x="401" y="1625"/>
                  </a:moveTo>
                  <a:cubicBezTo>
                    <a:pt x="56" y="1280"/>
                    <a:pt x="56" y="1280"/>
                    <a:pt x="56" y="1280"/>
                  </a:cubicBezTo>
                  <a:cubicBezTo>
                    <a:pt x="40" y="1264"/>
                    <a:pt x="40" y="1236"/>
                    <a:pt x="56" y="1220"/>
                  </a:cubicBezTo>
                  <a:cubicBezTo>
                    <a:pt x="1246" y="30"/>
                    <a:pt x="1246" y="30"/>
                    <a:pt x="1246" y="30"/>
                  </a:cubicBezTo>
                  <a:cubicBezTo>
                    <a:pt x="1262" y="14"/>
                    <a:pt x="1290" y="14"/>
                    <a:pt x="1306" y="30"/>
                  </a:cubicBezTo>
                  <a:cubicBezTo>
                    <a:pt x="1589" y="313"/>
                    <a:pt x="1589" y="313"/>
                    <a:pt x="1589" y="313"/>
                  </a:cubicBezTo>
                  <a:moveTo>
                    <a:pt x="104" y="1922"/>
                  </a:moveTo>
                  <a:cubicBezTo>
                    <a:pt x="0" y="2026"/>
                    <a:pt x="0" y="2194"/>
                    <a:pt x="104" y="2297"/>
                  </a:cubicBezTo>
                  <a:cubicBezTo>
                    <a:pt x="207" y="2401"/>
                    <a:pt x="375" y="2401"/>
                    <a:pt x="479" y="2297"/>
                  </a:cubicBezTo>
                  <a:cubicBezTo>
                    <a:pt x="698" y="2078"/>
                    <a:pt x="698" y="2078"/>
                    <a:pt x="698" y="2078"/>
                  </a:cubicBezTo>
                  <a:cubicBezTo>
                    <a:pt x="802" y="1974"/>
                    <a:pt x="802" y="1806"/>
                    <a:pt x="698" y="1703"/>
                  </a:cubicBezTo>
                  <a:cubicBezTo>
                    <a:pt x="595" y="1599"/>
                    <a:pt x="427" y="1599"/>
                    <a:pt x="323" y="1703"/>
                  </a:cubicBezTo>
                  <a:lnTo>
                    <a:pt x="104" y="1922"/>
                  </a:lnTo>
                  <a:close/>
                  <a:moveTo>
                    <a:pt x="2479" y="2578"/>
                  </a:moveTo>
                  <a:cubicBezTo>
                    <a:pt x="2698" y="2797"/>
                    <a:pt x="2698" y="2797"/>
                    <a:pt x="2698" y="2797"/>
                  </a:cubicBezTo>
                  <a:cubicBezTo>
                    <a:pt x="2802" y="2901"/>
                    <a:pt x="2970" y="2901"/>
                    <a:pt x="3073" y="2797"/>
                  </a:cubicBezTo>
                  <a:cubicBezTo>
                    <a:pt x="3177" y="2694"/>
                    <a:pt x="3177" y="2526"/>
                    <a:pt x="3073" y="2422"/>
                  </a:cubicBezTo>
                  <a:cubicBezTo>
                    <a:pt x="2854" y="2203"/>
                    <a:pt x="2854" y="2203"/>
                    <a:pt x="2854" y="2203"/>
                  </a:cubicBezTo>
                  <a:moveTo>
                    <a:pt x="1714" y="3313"/>
                  </a:moveTo>
                  <a:cubicBezTo>
                    <a:pt x="1823" y="3422"/>
                    <a:pt x="1823" y="3422"/>
                    <a:pt x="1823" y="3422"/>
                  </a:cubicBezTo>
                  <a:cubicBezTo>
                    <a:pt x="1927" y="3526"/>
                    <a:pt x="2095" y="3526"/>
                    <a:pt x="2198" y="3422"/>
                  </a:cubicBezTo>
                  <a:cubicBezTo>
                    <a:pt x="2302" y="3319"/>
                    <a:pt x="2302" y="3151"/>
                    <a:pt x="2198" y="3047"/>
                  </a:cubicBezTo>
                  <a:cubicBezTo>
                    <a:pt x="2323" y="3172"/>
                    <a:pt x="2323" y="3172"/>
                    <a:pt x="2323" y="3172"/>
                  </a:cubicBezTo>
                  <a:cubicBezTo>
                    <a:pt x="2427" y="3276"/>
                    <a:pt x="2595" y="3276"/>
                    <a:pt x="2698" y="3172"/>
                  </a:cubicBezTo>
                  <a:cubicBezTo>
                    <a:pt x="2802" y="3069"/>
                    <a:pt x="2802" y="2901"/>
                    <a:pt x="2698" y="2797"/>
                  </a:cubicBezTo>
                  <a:cubicBezTo>
                    <a:pt x="2479" y="2578"/>
                    <a:pt x="2479" y="2578"/>
                    <a:pt x="2479" y="2578"/>
                  </a:cubicBezTo>
                  <a:moveTo>
                    <a:pt x="479" y="2297"/>
                  </a:moveTo>
                  <a:cubicBezTo>
                    <a:pt x="375" y="2401"/>
                    <a:pt x="375" y="2569"/>
                    <a:pt x="479" y="2672"/>
                  </a:cubicBezTo>
                  <a:cubicBezTo>
                    <a:pt x="582" y="2776"/>
                    <a:pt x="750" y="2776"/>
                    <a:pt x="854" y="2672"/>
                  </a:cubicBezTo>
                  <a:cubicBezTo>
                    <a:pt x="1073" y="2453"/>
                    <a:pt x="1073" y="2453"/>
                    <a:pt x="1073" y="2453"/>
                  </a:cubicBezTo>
                  <a:cubicBezTo>
                    <a:pt x="1177" y="2349"/>
                    <a:pt x="1177" y="2181"/>
                    <a:pt x="1073" y="2078"/>
                  </a:cubicBezTo>
                  <a:cubicBezTo>
                    <a:pt x="970" y="1974"/>
                    <a:pt x="802" y="1974"/>
                    <a:pt x="698" y="2078"/>
                  </a:cubicBezTo>
                  <a:lnTo>
                    <a:pt x="479" y="2297"/>
                  </a:lnTo>
                  <a:close/>
                  <a:moveTo>
                    <a:pt x="854" y="2672"/>
                  </a:moveTo>
                  <a:cubicBezTo>
                    <a:pt x="750" y="2776"/>
                    <a:pt x="750" y="2944"/>
                    <a:pt x="854" y="3047"/>
                  </a:cubicBezTo>
                  <a:cubicBezTo>
                    <a:pt x="957" y="3151"/>
                    <a:pt x="1125" y="3151"/>
                    <a:pt x="1229" y="3047"/>
                  </a:cubicBezTo>
                  <a:cubicBezTo>
                    <a:pt x="1448" y="2828"/>
                    <a:pt x="1448" y="2828"/>
                    <a:pt x="1448" y="2828"/>
                  </a:cubicBezTo>
                  <a:cubicBezTo>
                    <a:pt x="1552" y="2724"/>
                    <a:pt x="1552" y="2556"/>
                    <a:pt x="1448" y="2453"/>
                  </a:cubicBezTo>
                  <a:cubicBezTo>
                    <a:pt x="1345" y="2349"/>
                    <a:pt x="1177" y="2349"/>
                    <a:pt x="1073" y="2453"/>
                  </a:cubicBezTo>
                  <a:lnTo>
                    <a:pt x="854" y="2672"/>
                  </a:lnTo>
                  <a:close/>
                  <a:moveTo>
                    <a:pt x="1229" y="3047"/>
                  </a:moveTo>
                  <a:cubicBezTo>
                    <a:pt x="1125" y="3151"/>
                    <a:pt x="1125" y="3319"/>
                    <a:pt x="1229" y="3422"/>
                  </a:cubicBezTo>
                  <a:cubicBezTo>
                    <a:pt x="1332" y="3526"/>
                    <a:pt x="1500" y="3526"/>
                    <a:pt x="1604" y="3422"/>
                  </a:cubicBezTo>
                  <a:cubicBezTo>
                    <a:pt x="1823" y="3203"/>
                    <a:pt x="1823" y="3203"/>
                    <a:pt x="1823" y="3203"/>
                  </a:cubicBezTo>
                  <a:cubicBezTo>
                    <a:pt x="1927" y="3099"/>
                    <a:pt x="1927" y="2931"/>
                    <a:pt x="1823" y="2828"/>
                  </a:cubicBezTo>
                  <a:cubicBezTo>
                    <a:pt x="1720" y="2724"/>
                    <a:pt x="1552" y="2724"/>
                    <a:pt x="1448" y="2828"/>
                  </a:cubicBezTo>
                  <a:lnTo>
                    <a:pt x="1229" y="3047"/>
                  </a:lnTo>
                  <a:close/>
                  <a:moveTo>
                    <a:pt x="3214" y="1813"/>
                  </a:moveTo>
                  <a:cubicBezTo>
                    <a:pt x="3746" y="1280"/>
                    <a:pt x="3746" y="1280"/>
                    <a:pt x="3746" y="1280"/>
                  </a:cubicBezTo>
                  <a:cubicBezTo>
                    <a:pt x="3762" y="1264"/>
                    <a:pt x="3762" y="1236"/>
                    <a:pt x="3746" y="122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1436" y="363"/>
                    <a:pt x="1436" y="363"/>
                    <a:pt x="1436" y="363"/>
                  </a:cubicBezTo>
                  <a:cubicBezTo>
                    <a:pt x="1426" y="367"/>
                    <a:pt x="1417" y="375"/>
                    <a:pt x="1412" y="385"/>
                  </a:cubicBezTo>
                  <a:cubicBezTo>
                    <a:pt x="1057" y="1094"/>
                    <a:pt x="1057" y="1094"/>
                    <a:pt x="1057" y="1094"/>
                  </a:cubicBezTo>
                  <a:cubicBezTo>
                    <a:pt x="1037" y="1142"/>
                    <a:pt x="1026" y="1195"/>
                    <a:pt x="1026" y="1250"/>
                  </a:cubicBezTo>
                  <a:cubicBezTo>
                    <a:pt x="1026" y="1319"/>
                    <a:pt x="1054" y="1382"/>
                    <a:pt x="1099" y="1427"/>
                  </a:cubicBezTo>
                  <a:cubicBezTo>
                    <a:pt x="1144" y="1472"/>
                    <a:pt x="1207" y="1500"/>
                    <a:pt x="1276" y="1500"/>
                  </a:cubicBezTo>
                  <a:cubicBezTo>
                    <a:pt x="1483" y="1500"/>
                    <a:pt x="1651" y="1332"/>
                    <a:pt x="1651" y="1125"/>
                  </a:cubicBezTo>
                  <a:cubicBezTo>
                    <a:pt x="1651" y="918"/>
                    <a:pt x="1819" y="750"/>
                    <a:pt x="2026" y="750"/>
                  </a:cubicBezTo>
                  <a:cubicBezTo>
                    <a:pt x="2094" y="750"/>
                    <a:pt x="2162" y="771"/>
                    <a:pt x="2214" y="813"/>
                  </a:cubicBezTo>
                  <a:cubicBezTo>
                    <a:pt x="3448" y="2047"/>
                    <a:pt x="3448" y="2047"/>
                    <a:pt x="3448" y="2047"/>
                  </a:cubicBezTo>
                  <a:cubicBezTo>
                    <a:pt x="3553" y="2152"/>
                    <a:pt x="3552" y="2321"/>
                    <a:pt x="3446" y="2425"/>
                  </a:cubicBezTo>
                  <a:cubicBezTo>
                    <a:pt x="3341" y="2527"/>
                    <a:pt x="3174" y="2523"/>
                    <a:pt x="3071" y="2420"/>
                  </a:cubicBezTo>
                  <a:cubicBezTo>
                    <a:pt x="2854" y="2203"/>
                    <a:pt x="2854" y="2203"/>
                    <a:pt x="2854" y="2203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5DEFFFA-C8FB-D05E-2275-BBE44DE36A25}"/>
                </a:ext>
              </a:extLst>
            </p:cNvPr>
            <p:cNvSpPr txBox="1"/>
            <p:nvPr/>
          </p:nvSpPr>
          <p:spPr>
            <a:xfrm>
              <a:off x="6916554" y="5140216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部门之间沟通不到，造成协作方面有所欠缺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92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B7CEC0-BA89-009C-3503-DF6EC6373927}"/>
              </a:ext>
            </a:extLst>
          </p:cNvPr>
          <p:cNvGrpSpPr/>
          <p:nvPr/>
        </p:nvGrpSpPr>
        <p:grpSpPr>
          <a:xfrm>
            <a:off x="801141" y="1554908"/>
            <a:ext cx="9587565" cy="3903564"/>
            <a:chOff x="801141" y="1554908"/>
            <a:chExt cx="9587565" cy="390356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5934F3A-189A-F47B-4E58-206E4BADB44E}"/>
                </a:ext>
              </a:extLst>
            </p:cNvPr>
            <p:cNvSpPr txBox="1">
              <a:spLocks/>
            </p:cNvSpPr>
            <p:nvPr/>
          </p:nvSpPr>
          <p:spPr>
            <a:xfrm>
              <a:off x="801141" y="3025561"/>
              <a:ext cx="4033906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+mj-lt"/>
                <a:buNone/>
                <a:defRPr sz="4800" b="0" kern="1200">
                  <a:solidFill>
                    <a:schemeClr val="tx1">
                      <a:alpha val="7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ea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arenR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/>
                <a:t>CONTENTS</a:t>
              </a:r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DA38A6F-F133-DFB3-60D0-51B0499A6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40840" y="1577535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40AE33-3D53-6385-96DA-11F886FDADE1}"/>
                </a:ext>
              </a:extLst>
            </p:cNvPr>
            <p:cNvGrpSpPr/>
            <p:nvPr/>
          </p:nvGrpSpPr>
          <p:grpSpPr>
            <a:xfrm>
              <a:off x="6347657" y="1554908"/>
              <a:ext cx="4041049" cy="3903564"/>
              <a:chOff x="6347657" y="1554908"/>
              <a:chExt cx="4041049" cy="3903564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6F8288E1-A308-7C60-85E1-945EB8FEC9ED}"/>
                  </a:ext>
                </a:extLst>
              </p:cNvPr>
              <p:cNvGrpSpPr/>
              <p:nvPr/>
            </p:nvGrpSpPr>
            <p:grpSpPr>
              <a:xfrm>
                <a:off x="6347657" y="1554908"/>
                <a:ext cx="3975756" cy="637389"/>
                <a:chOff x="6347657" y="1554908"/>
                <a:chExt cx="3975756" cy="637389"/>
              </a:xfrm>
            </p:grpSpPr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4441C508-4177-2C9E-6E50-40E03D8CF5A5}"/>
                    </a:ext>
                  </a:extLst>
                </p:cNvPr>
                <p:cNvSpPr/>
                <p:nvPr/>
              </p:nvSpPr>
              <p:spPr>
                <a:xfrm>
                  <a:off x="6347657" y="1554908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01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D7C6BF78-7D4F-6047-BF55-D494723A3A49}"/>
                    </a:ext>
                  </a:extLst>
                </p:cNvPr>
                <p:cNvGrpSpPr/>
                <p:nvPr/>
              </p:nvGrpSpPr>
              <p:grpSpPr>
                <a:xfrm>
                  <a:off x="10063005" y="2127976"/>
                  <a:ext cx="169714" cy="45720"/>
                  <a:chOff x="10063005" y="2127976"/>
                  <a:chExt cx="169714" cy="45720"/>
                </a:xfrm>
              </p:grpSpPr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2B0D0CE3-EA73-3CDA-4A4F-7BB3D2702517}"/>
                      </a:ext>
                    </a:extLst>
                  </p:cNvPr>
                  <p:cNvSpPr/>
                  <p:nvPr/>
                </p:nvSpPr>
                <p:spPr>
                  <a:xfrm>
                    <a:off x="10063005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C2023A27-492C-BD72-3311-F43218EF5566}"/>
                      </a:ext>
                    </a:extLst>
                  </p:cNvPr>
                  <p:cNvSpPr/>
                  <p:nvPr/>
                </p:nvSpPr>
                <p:spPr>
                  <a:xfrm>
                    <a:off x="10126399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5E7667CE-EB47-CD62-68C4-71573C921466}"/>
                      </a:ext>
                    </a:extLst>
                  </p:cNvPr>
                  <p:cNvSpPr/>
                  <p:nvPr/>
                </p:nvSpPr>
                <p:spPr>
                  <a:xfrm>
                    <a:off x="10186999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A62C6DA-A2A6-6F5C-AF6C-BFB801A69D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1620418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小车循迹</a:t>
                  </a:r>
                  <a:endParaRPr lang="en-US" altLang="zh-CN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012B65F5-F136-0F00-6898-7C284275EA5D}"/>
                    </a:ext>
                  </a:extLst>
                </p:cNvPr>
                <p:cNvSpPr txBox="1"/>
                <p:nvPr/>
              </p:nvSpPr>
              <p:spPr>
                <a:xfrm>
                  <a:off x="7119413" y="1976853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Trolley follow</a:t>
                  </a:r>
                  <a:endParaRPr lang="zh-CN" altLang="en-US" sz="14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1D49F0D7-A15C-C66E-53EA-74C2999D6535}"/>
                  </a:ext>
                </a:extLst>
              </p:cNvPr>
              <p:cNvGrpSpPr/>
              <p:nvPr/>
            </p:nvGrpSpPr>
            <p:grpSpPr>
              <a:xfrm>
                <a:off x="6347657" y="2365889"/>
                <a:ext cx="3975756" cy="642952"/>
                <a:chOff x="6347657" y="2365889"/>
                <a:chExt cx="3975756" cy="642952"/>
              </a:xfrm>
            </p:grpSpPr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BD95AC41-261D-1668-F4B6-1C20D2DE8BEC}"/>
                    </a:ext>
                  </a:extLst>
                </p:cNvPr>
                <p:cNvSpPr/>
                <p:nvPr/>
              </p:nvSpPr>
              <p:spPr>
                <a:xfrm>
                  <a:off x="6347657" y="2365889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02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3D56AC0B-B4EA-2C0E-08A0-8744EF5F54D4}"/>
                    </a:ext>
                  </a:extLst>
                </p:cNvPr>
                <p:cNvGrpSpPr/>
                <p:nvPr/>
              </p:nvGrpSpPr>
              <p:grpSpPr>
                <a:xfrm>
                  <a:off x="10063005" y="2930402"/>
                  <a:ext cx="169714" cy="45720"/>
                  <a:chOff x="10063005" y="2930402"/>
                  <a:chExt cx="169714" cy="45720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888E9B16-4B65-4466-A231-1BD6F240BAEA}"/>
                      </a:ext>
                    </a:extLst>
                  </p:cNvPr>
                  <p:cNvSpPr/>
                  <p:nvPr/>
                </p:nvSpPr>
                <p:spPr>
                  <a:xfrm>
                    <a:off x="10063005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4CD50B94-07EE-377B-804C-7A52F7DC654C}"/>
                      </a:ext>
                    </a:extLst>
                  </p:cNvPr>
                  <p:cNvSpPr/>
                  <p:nvPr/>
                </p:nvSpPr>
                <p:spPr>
                  <a:xfrm>
                    <a:off x="10126399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750762FC-31A3-1429-B311-9CF2A490AFF0}"/>
                      </a:ext>
                    </a:extLst>
                  </p:cNvPr>
                  <p:cNvSpPr/>
                  <p:nvPr/>
                </p:nvSpPr>
                <p:spPr>
                  <a:xfrm>
                    <a:off x="10186999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26D3E30-4BB0-AAEB-B797-EDF90E763C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2434061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智能避障</a:t>
                  </a: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B3FC085F-01C0-589A-14C3-EBFDFF8BD7B3}"/>
                    </a:ext>
                  </a:extLst>
                </p:cNvPr>
                <p:cNvSpPr txBox="1"/>
                <p:nvPr/>
              </p:nvSpPr>
              <p:spPr>
                <a:xfrm>
                  <a:off x="7119413" y="2793397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Intelligent obstacle avoidance</a:t>
                  </a:r>
                  <a:endParaRPr lang="zh-CN" altLang="en-US" sz="14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8A9792B0-BC13-B214-34B9-82D6E12EAB87}"/>
                  </a:ext>
                </a:extLst>
              </p:cNvPr>
              <p:cNvGrpSpPr/>
              <p:nvPr/>
            </p:nvGrpSpPr>
            <p:grpSpPr>
              <a:xfrm>
                <a:off x="6347657" y="3176870"/>
                <a:ext cx="4041049" cy="648515"/>
                <a:chOff x="6347657" y="3176870"/>
                <a:chExt cx="4041049" cy="648515"/>
              </a:xfrm>
            </p:grpSpPr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3DFA37DA-EC07-CFE8-01E5-FBA09D9FD914}"/>
                    </a:ext>
                  </a:extLst>
                </p:cNvPr>
                <p:cNvSpPr/>
                <p:nvPr/>
              </p:nvSpPr>
              <p:spPr>
                <a:xfrm>
                  <a:off x="6347657" y="3176870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03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440D68B9-EF1F-82BD-492C-9C9E7E823BFD}"/>
                    </a:ext>
                  </a:extLst>
                </p:cNvPr>
                <p:cNvGrpSpPr/>
                <p:nvPr/>
              </p:nvGrpSpPr>
              <p:grpSpPr>
                <a:xfrm>
                  <a:off x="10063005" y="3732828"/>
                  <a:ext cx="169714" cy="45720"/>
                  <a:chOff x="10063005" y="3732828"/>
                  <a:chExt cx="169714" cy="45720"/>
                </a:xfrm>
              </p:grpSpPr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618AF8F3-1F98-A2D0-550E-0DDF96D8F5EE}"/>
                      </a:ext>
                    </a:extLst>
                  </p:cNvPr>
                  <p:cNvSpPr/>
                  <p:nvPr/>
                </p:nvSpPr>
                <p:spPr>
                  <a:xfrm>
                    <a:off x="10063005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CC480360-AF93-8FD3-BB67-EB5BAD25A3F4}"/>
                      </a:ext>
                    </a:extLst>
                  </p:cNvPr>
                  <p:cNvSpPr/>
                  <p:nvPr/>
                </p:nvSpPr>
                <p:spPr>
                  <a:xfrm>
                    <a:off x="10126399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A586B56C-DE1B-8B57-CBFD-F0C58C40AB78}"/>
                      </a:ext>
                    </a:extLst>
                  </p:cNvPr>
                  <p:cNvSpPr/>
                  <p:nvPr/>
                </p:nvSpPr>
                <p:spPr>
                  <a:xfrm>
                    <a:off x="10186999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740DD18-A51A-5CA4-2711-AE85AB35368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3247704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推球射门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469A8DF-9044-FFFD-CFF4-F67663CB38DE}"/>
                    </a:ext>
                  </a:extLst>
                </p:cNvPr>
                <p:cNvSpPr txBox="1"/>
                <p:nvPr/>
              </p:nvSpPr>
              <p:spPr>
                <a:xfrm>
                  <a:off x="7119413" y="3609941"/>
                  <a:ext cx="3269293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Push the ball to shoot</a:t>
                  </a: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3DCA6E5A-B38D-D1BB-5928-681C571FEF70}"/>
                  </a:ext>
                </a:extLst>
              </p:cNvPr>
              <p:cNvGrpSpPr/>
              <p:nvPr/>
            </p:nvGrpSpPr>
            <p:grpSpPr>
              <a:xfrm>
                <a:off x="6347657" y="3987850"/>
                <a:ext cx="3975756" cy="654079"/>
                <a:chOff x="6347657" y="3987850"/>
                <a:chExt cx="3975756" cy="654079"/>
              </a:xfrm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7CFA0A5-C9E7-0148-8CDD-DFF8C9CA8D3A}"/>
                    </a:ext>
                  </a:extLst>
                </p:cNvPr>
                <p:cNvSpPr/>
                <p:nvPr/>
              </p:nvSpPr>
              <p:spPr>
                <a:xfrm>
                  <a:off x="6347657" y="3987850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04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A32C161B-E19F-8310-2CF5-98E9FDC78827}"/>
                    </a:ext>
                  </a:extLst>
                </p:cNvPr>
                <p:cNvGrpSpPr/>
                <p:nvPr/>
              </p:nvGrpSpPr>
              <p:grpSpPr>
                <a:xfrm>
                  <a:off x="10063005" y="4535254"/>
                  <a:ext cx="169714" cy="45720"/>
                  <a:chOff x="10063005" y="4535254"/>
                  <a:chExt cx="169714" cy="45720"/>
                </a:xfrm>
              </p:grpSpPr>
              <p:sp>
                <p:nvSpPr>
                  <p:cNvPr id="73" name="椭圆 72">
                    <a:extLst>
                      <a:ext uri="{FF2B5EF4-FFF2-40B4-BE49-F238E27FC236}">
                        <a16:creationId xmlns:a16="http://schemas.microsoft.com/office/drawing/2014/main" id="{EEE2BA3C-B122-9F71-0266-344526BE4FA0}"/>
                      </a:ext>
                    </a:extLst>
                  </p:cNvPr>
                  <p:cNvSpPr/>
                  <p:nvPr/>
                </p:nvSpPr>
                <p:spPr>
                  <a:xfrm>
                    <a:off x="10063005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EF8E7F06-A647-E4AF-E774-861C262B163C}"/>
                      </a:ext>
                    </a:extLst>
                  </p:cNvPr>
                  <p:cNvSpPr/>
                  <p:nvPr/>
                </p:nvSpPr>
                <p:spPr>
                  <a:xfrm>
                    <a:off x="10126399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椭圆 74">
                    <a:extLst>
                      <a:ext uri="{FF2B5EF4-FFF2-40B4-BE49-F238E27FC236}">
                        <a16:creationId xmlns:a16="http://schemas.microsoft.com/office/drawing/2014/main" id="{E5A54741-CE17-2E4C-C62F-88020904E3BD}"/>
                      </a:ext>
                    </a:extLst>
                  </p:cNvPr>
                  <p:cNvSpPr/>
                  <p:nvPr/>
                </p:nvSpPr>
                <p:spPr>
                  <a:xfrm>
                    <a:off x="10186999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3ED0F3A-42C3-63FB-A7FE-46D9DA9F34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4061347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电源升压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C2636360-A6AB-AEBF-47CC-169C97EC9F16}"/>
                    </a:ext>
                  </a:extLst>
                </p:cNvPr>
                <p:cNvSpPr txBox="1"/>
                <p:nvPr/>
              </p:nvSpPr>
              <p:spPr>
                <a:xfrm>
                  <a:off x="7119413" y="4426485"/>
                  <a:ext cx="280304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Power boost</a:t>
                  </a:r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39290C38-76D6-0AF5-B995-02CA427CC663}"/>
                  </a:ext>
                </a:extLst>
              </p:cNvPr>
              <p:cNvGrpSpPr/>
              <p:nvPr/>
            </p:nvGrpSpPr>
            <p:grpSpPr>
              <a:xfrm>
                <a:off x="6347657" y="4798832"/>
                <a:ext cx="3975756" cy="659640"/>
                <a:chOff x="6347657" y="4798832"/>
                <a:chExt cx="3975756" cy="659640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E8F46B3D-7F7F-757F-C180-5730A6C1EF46}"/>
                    </a:ext>
                  </a:extLst>
                </p:cNvPr>
                <p:cNvSpPr/>
                <p:nvPr/>
              </p:nvSpPr>
              <p:spPr>
                <a:xfrm>
                  <a:off x="6347657" y="4798832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05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506E224E-D7B4-DDD2-290C-D5523897B8B4}"/>
                    </a:ext>
                  </a:extLst>
                </p:cNvPr>
                <p:cNvGrpSpPr/>
                <p:nvPr/>
              </p:nvGrpSpPr>
              <p:grpSpPr>
                <a:xfrm>
                  <a:off x="10063005" y="5337680"/>
                  <a:ext cx="169714" cy="45720"/>
                  <a:chOff x="10063005" y="5337680"/>
                  <a:chExt cx="169714" cy="45720"/>
                </a:xfrm>
              </p:grpSpPr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4B4DF05B-97CA-6E2E-909B-F973521AE695}"/>
                      </a:ext>
                    </a:extLst>
                  </p:cNvPr>
                  <p:cNvSpPr/>
                  <p:nvPr/>
                </p:nvSpPr>
                <p:spPr>
                  <a:xfrm>
                    <a:off x="10063005" y="5337680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椭圆 77">
                    <a:extLst>
                      <a:ext uri="{FF2B5EF4-FFF2-40B4-BE49-F238E27FC236}">
                        <a16:creationId xmlns:a16="http://schemas.microsoft.com/office/drawing/2014/main" id="{A4166B06-4273-E218-642C-92593F50066E}"/>
                      </a:ext>
                    </a:extLst>
                  </p:cNvPr>
                  <p:cNvSpPr/>
                  <p:nvPr/>
                </p:nvSpPr>
                <p:spPr>
                  <a:xfrm>
                    <a:off x="10126399" y="5337680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椭圆 78">
                    <a:extLst>
                      <a:ext uri="{FF2B5EF4-FFF2-40B4-BE49-F238E27FC236}">
                        <a16:creationId xmlns:a16="http://schemas.microsoft.com/office/drawing/2014/main" id="{190A667F-0645-575B-EE77-B608C4BD7342}"/>
                      </a:ext>
                    </a:extLst>
                  </p:cNvPr>
                  <p:cNvSpPr/>
                  <p:nvPr/>
                </p:nvSpPr>
                <p:spPr>
                  <a:xfrm>
                    <a:off x="10186999" y="5337680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3684C54A-75FB-9707-9E1F-F8E185A283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4874991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j-ea"/>
                      <a:ea typeface="+mj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dirty="0"/>
                    <a:t>创新功能</a:t>
                  </a: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CB1AE4B-23A2-9240-0D71-FDDD39112DC1}"/>
                    </a:ext>
                  </a:extLst>
                </p:cNvPr>
                <p:cNvSpPr txBox="1"/>
                <p:nvPr/>
              </p:nvSpPr>
              <p:spPr>
                <a:xfrm>
                  <a:off x="7119413" y="5243028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Innovative features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78547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DBC1C8-6C7A-7ACD-9AC4-DF25F50C07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不足与改进措施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2CCE05E-2007-CC19-DBBE-06874B69029A}"/>
              </a:ext>
            </a:extLst>
          </p:cNvPr>
          <p:cNvGrpSpPr/>
          <p:nvPr/>
        </p:nvGrpSpPr>
        <p:grpSpPr>
          <a:xfrm>
            <a:off x="4233835" y="2065770"/>
            <a:ext cx="3731789" cy="3563458"/>
            <a:chOff x="4233835" y="2065770"/>
            <a:chExt cx="3731789" cy="356345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C2012D80-28C1-3BE7-24C8-D9376581AAD0}"/>
                </a:ext>
              </a:extLst>
            </p:cNvPr>
            <p:cNvGrpSpPr/>
            <p:nvPr/>
          </p:nvGrpSpPr>
          <p:grpSpPr>
            <a:xfrm>
              <a:off x="4233835" y="2065770"/>
              <a:ext cx="3731789" cy="3563458"/>
              <a:chOff x="4233835" y="2065770"/>
              <a:chExt cx="3731789" cy="3563458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E9237D4E-86F4-9D44-0150-82C9110D5C03}"/>
                  </a:ext>
                </a:extLst>
              </p:cNvPr>
              <p:cNvSpPr/>
              <p:nvPr/>
            </p:nvSpPr>
            <p:spPr>
              <a:xfrm>
                <a:off x="4320702" y="2065770"/>
                <a:ext cx="3563458" cy="356345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3E9AA3F-B4FF-1957-AFDF-694C791E969B}"/>
                  </a:ext>
                </a:extLst>
              </p:cNvPr>
              <p:cNvGrpSpPr/>
              <p:nvPr/>
            </p:nvGrpSpPr>
            <p:grpSpPr>
              <a:xfrm>
                <a:off x="4654236" y="2608708"/>
                <a:ext cx="173734" cy="173734"/>
                <a:chOff x="2705100" y="2786380"/>
                <a:chExt cx="360680" cy="360680"/>
              </a:xfrm>
            </p:grpSpPr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95ED3054-AF63-E55C-0D50-7511DF7164E5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A4AB419A-D0C0-8601-51A3-012B5D1EA038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1FD4802-3B5B-CE2F-A64F-F93EC04AE118}"/>
                  </a:ext>
                </a:extLst>
              </p:cNvPr>
              <p:cNvGrpSpPr/>
              <p:nvPr/>
            </p:nvGrpSpPr>
            <p:grpSpPr>
              <a:xfrm>
                <a:off x="7373764" y="2608708"/>
                <a:ext cx="173734" cy="173734"/>
                <a:chOff x="2705100" y="2786380"/>
                <a:chExt cx="360680" cy="360680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5D23D378-D3EC-4B17-89C1-1630B4AEC60C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9D373331-5986-3065-507F-412A942E3483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960A328-86C8-BBBA-FAE3-3E83524F439C}"/>
                  </a:ext>
                </a:extLst>
              </p:cNvPr>
              <p:cNvGrpSpPr/>
              <p:nvPr/>
            </p:nvGrpSpPr>
            <p:grpSpPr>
              <a:xfrm>
                <a:off x="7373764" y="4902328"/>
                <a:ext cx="173734" cy="173734"/>
                <a:chOff x="2705100" y="2786380"/>
                <a:chExt cx="360680" cy="360680"/>
              </a:xfrm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49CB56D3-9AA4-7560-17DF-55B4276F3DE9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4EF66329-DEE0-054F-63E0-6B7CAA525D20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339C021F-A622-7FCC-5D88-8278677C6F4A}"/>
                  </a:ext>
                </a:extLst>
              </p:cNvPr>
              <p:cNvGrpSpPr/>
              <p:nvPr/>
            </p:nvGrpSpPr>
            <p:grpSpPr>
              <a:xfrm>
                <a:off x="7791890" y="3760632"/>
                <a:ext cx="173734" cy="173734"/>
                <a:chOff x="2705100" y="2786380"/>
                <a:chExt cx="360680" cy="360680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B87D5D95-6F1E-DC59-D49B-C070779DFF6A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07FAA708-13D7-C8F0-D087-35462E2FF5DE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12008AD-7144-418F-964D-CB0B0529CB43}"/>
                  </a:ext>
                </a:extLst>
              </p:cNvPr>
              <p:cNvGrpSpPr/>
              <p:nvPr/>
            </p:nvGrpSpPr>
            <p:grpSpPr>
              <a:xfrm>
                <a:off x="4233835" y="3760632"/>
                <a:ext cx="173734" cy="173734"/>
                <a:chOff x="2705100" y="2786380"/>
                <a:chExt cx="360680" cy="360680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DEE7531F-0F8E-B811-3D8E-F4876EC1FEAD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27FA5731-96F4-8F4B-AEB0-41DA33A89F8E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10A9E7C-BB08-44BD-2D6A-8933DF86DDC7}"/>
                  </a:ext>
                </a:extLst>
              </p:cNvPr>
              <p:cNvGrpSpPr/>
              <p:nvPr/>
            </p:nvGrpSpPr>
            <p:grpSpPr>
              <a:xfrm>
                <a:off x="4654236" y="4902328"/>
                <a:ext cx="173734" cy="173734"/>
                <a:chOff x="2705100" y="2786380"/>
                <a:chExt cx="360680" cy="360680"/>
              </a:xfrm>
            </p:grpSpPr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7E3B212-7C5F-E847-07F3-77FC2F62FDDF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9EA8EFC4-530D-8345-FF3D-CD980F7E55FB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FC4BCE2-65B1-2B1A-B300-3CB13B18325C}"/>
                </a:ext>
              </a:extLst>
            </p:cNvPr>
            <p:cNvGrpSpPr/>
            <p:nvPr/>
          </p:nvGrpSpPr>
          <p:grpSpPr>
            <a:xfrm>
              <a:off x="4657364" y="2402432"/>
              <a:ext cx="2890134" cy="2890134"/>
              <a:chOff x="4657364" y="2402432"/>
              <a:chExt cx="2890134" cy="2890134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4F49C287-01F0-C27B-79BC-2DA546109EF1}"/>
                  </a:ext>
                </a:extLst>
              </p:cNvPr>
              <p:cNvGrpSpPr/>
              <p:nvPr/>
            </p:nvGrpSpPr>
            <p:grpSpPr>
              <a:xfrm>
                <a:off x="4657364" y="2402432"/>
                <a:ext cx="2890134" cy="2890134"/>
                <a:chOff x="5694163" y="952817"/>
                <a:chExt cx="807085" cy="807085"/>
              </a:xfrm>
            </p:grpSpPr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6FBE98D7-708E-732F-CCF4-B287E3431673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270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FE29B5DD-070E-043B-CA95-169AFF439A26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270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29" name="任意多边形: 形状 28" title="Icon of a person with three stacked lines of text to the right of them">
                <a:extLst>
                  <a:ext uri="{FF2B5EF4-FFF2-40B4-BE49-F238E27FC236}">
                    <a16:creationId xmlns:a16="http://schemas.microsoft.com/office/drawing/2014/main" id="{E0127CAC-63CF-DEAF-654A-A8B4089885C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75453" y="3382897"/>
                <a:ext cx="841094" cy="485746"/>
              </a:xfrm>
              <a:custGeom>
                <a:avLst/>
                <a:gdLst>
                  <a:gd name="T0" fmla="*/ 20 w 356"/>
                  <a:gd name="T1" fmla="*/ 62 h 204"/>
                  <a:gd name="T2" fmla="*/ 81 w 356"/>
                  <a:gd name="T3" fmla="*/ 0 h 204"/>
                  <a:gd name="T4" fmla="*/ 143 w 356"/>
                  <a:gd name="T5" fmla="*/ 62 h 204"/>
                  <a:gd name="T6" fmla="*/ 81 w 356"/>
                  <a:gd name="T7" fmla="*/ 123 h 204"/>
                  <a:gd name="T8" fmla="*/ 20 w 356"/>
                  <a:gd name="T9" fmla="*/ 62 h 204"/>
                  <a:gd name="T10" fmla="*/ 162 w 356"/>
                  <a:gd name="T11" fmla="*/ 204 h 204"/>
                  <a:gd name="T12" fmla="*/ 81 w 356"/>
                  <a:gd name="T13" fmla="*/ 123 h 204"/>
                  <a:gd name="T14" fmla="*/ 0 w 356"/>
                  <a:gd name="T15" fmla="*/ 204 h 204"/>
                  <a:gd name="T16" fmla="*/ 199 w 356"/>
                  <a:gd name="T17" fmla="*/ 3 h 204"/>
                  <a:gd name="T18" fmla="*/ 356 w 356"/>
                  <a:gd name="T19" fmla="*/ 3 h 204"/>
                  <a:gd name="T20" fmla="*/ 199 w 356"/>
                  <a:gd name="T21" fmla="*/ 97 h 204"/>
                  <a:gd name="T22" fmla="*/ 356 w 356"/>
                  <a:gd name="T23" fmla="*/ 97 h 204"/>
                  <a:gd name="T24" fmla="*/ 199 w 356"/>
                  <a:gd name="T25" fmla="*/ 192 h 204"/>
                  <a:gd name="T26" fmla="*/ 356 w 356"/>
                  <a:gd name="T27" fmla="*/ 19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6" h="204">
                    <a:moveTo>
                      <a:pt x="20" y="62"/>
                    </a:moveTo>
                    <a:cubicBezTo>
                      <a:pt x="20" y="28"/>
                      <a:pt x="47" y="0"/>
                      <a:pt x="81" y="0"/>
                    </a:cubicBezTo>
                    <a:cubicBezTo>
                      <a:pt x="115" y="0"/>
                      <a:pt x="143" y="28"/>
                      <a:pt x="143" y="62"/>
                    </a:cubicBezTo>
                    <a:cubicBezTo>
                      <a:pt x="143" y="96"/>
                      <a:pt x="115" y="123"/>
                      <a:pt x="81" y="123"/>
                    </a:cubicBezTo>
                    <a:cubicBezTo>
                      <a:pt x="47" y="123"/>
                      <a:pt x="20" y="96"/>
                      <a:pt x="20" y="62"/>
                    </a:cubicBezTo>
                    <a:close/>
                    <a:moveTo>
                      <a:pt x="162" y="204"/>
                    </a:moveTo>
                    <a:cubicBezTo>
                      <a:pt x="162" y="160"/>
                      <a:pt x="126" y="123"/>
                      <a:pt x="81" y="123"/>
                    </a:cubicBezTo>
                    <a:cubicBezTo>
                      <a:pt x="37" y="123"/>
                      <a:pt x="0" y="160"/>
                      <a:pt x="0" y="204"/>
                    </a:cubicBezTo>
                    <a:moveTo>
                      <a:pt x="199" y="3"/>
                    </a:moveTo>
                    <a:cubicBezTo>
                      <a:pt x="356" y="3"/>
                      <a:pt x="356" y="3"/>
                      <a:pt x="356" y="3"/>
                    </a:cubicBezTo>
                    <a:moveTo>
                      <a:pt x="199" y="97"/>
                    </a:moveTo>
                    <a:cubicBezTo>
                      <a:pt x="356" y="97"/>
                      <a:pt x="356" y="97"/>
                      <a:pt x="356" y="97"/>
                    </a:cubicBezTo>
                    <a:moveTo>
                      <a:pt x="199" y="192"/>
                    </a:moveTo>
                    <a:cubicBezTo>
                      <a:pt x="356" y="192"/>
                      <a:pt x="356" y="192"/>
                      <a:pt x="356" y="192"/>
                    </a:cubicBezTo>
                  </a:path>
                </a:pathLst>
              </a:custGeom>
              <a:noFill/>
              <a:ln w="25400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30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18D8C40-8CEE-A0AA-3A24-C4E9C600C4C8}"/>
                  </a:ext>
                </a:extLst>
              </p:cNvPr>
              <p:cNvSpPr txBox="1"/>
              <p:nvPr/>
            </p:nvSpPr>
            <p:spPr>
              <a:xfrm>
                <a:off x="5367811" y="4005839"/>
                <a:ext cx="1456378" cy="407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b="1" i="0" kern="100" spc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改进措施</a:t>
                </a: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B00D95C-F774-7695-14D3-4B4F80229504}"/>
              </a:ext>
            </a:extLst>
          </p:cNvPr>
          <p:cNvGrpSpPr/>
          <p:nvPr/>
        </p:nvGrpSpPr>
        <p:grpSpPr>
          <a:xfrm>
            <a:off x="7860492" y="1869511"/>
            <a:ext cx="2941068" cy="1064668"/>
            <a:chOff x="7860492" y="1869511"/>
            <a:chExt cx="2941068" cy="106466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8DE2CE1-AC59-1CB8-66CD-D9A8C3772491}"/>
                </a:ext>
              </a:extLst>
            </p:cNvPr>
            <p:cNvGrpSpPr/>
            <p:nvPr/>
          </p:nvGrpSpPr>
          <p:grpSpPr>
            <a:xfrm>
              <a:off x="7860492" y="2124927"/>
              <a:ext cx="657515" cy="657515"/>
              <a:chOff x="7860492" y="2124927"/>
              <a:chExt cx="657515" cy="657515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6C396484-19D7-0982-A90F-ECA76AC7CB6E}"/>
                  </a:ext>
                </a:extLst>
              </p:cNvPr>
              <p:cNvSpPr/>
              <p:nvPr/>
            </p:nvSpPr>
            <p:spPr>
              <a:xfrm>
                <a:off x="7860492" y="2124927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91A7A85-D54C-FA68-0281-C33CE34F7FCD}"/>
                  </a:ext>
                </a:extLst>
              </p:cNvPr>
              <p:cNvSpPr/>
              <p:nvPr/>
            </p:nvSpPr>
            <p:spPr>
              <a:xfrm>
                <a:off x="7860492" y="2124927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4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F3DB3DC-C876-5AD5-3B4A-B6240710D277}"/>
                </a:ext>
              </a:extLst>
            </p:cNvPr>
            <p:cNvSpPr txBox="1"/>
            <p:nvPr/>
          </p:nvSpPr>
          <p:spPr>
            <a:xfrm>
              <a:off x="8668893" y="1869511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拓展知识储备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8BEB965-151F-C917-3C64-71097441928B}"/>
                </a:ext>
              </a:extLst>
            </p:cNvPr>
            <p:cNvSpPr txBox="1"/>
            <p:nvPr/>
          </p:nvSpPr>
          <p:spPr>
            <a:xfrm>
              <a:off x="8668893" y="2324460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拓宽理论知识面，加强论知识的应用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6FA8866-8E6F-DEE0-37EC-F7D520A51DE9}"/>
              </a:ext>
            </a:extLst>
          </p:cNvPr>
          <p:cNvGrpSpPr/>
          <p:nvPr/>
        </p:nvGrpSpPr>
        <p:grpSpPr>
          <a:xfrm>
            <a:off x="7860492" y="4837617"/>
            <a:ext cx="2941068" cy="1064668"/>
            <a:chOff x="7860492" y="4837617"/>
            <a:chExt cx="2941068" cy="106466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3AA4513-F06B-EA0A-16DD-27C2780ACD9D}"/>
                </a:ext>
              </a:extLst>
            </p:cNvPr>
            <p:cNvGrpSpPr/>
            <p:nvPr/>
          </p:nvGrpSpPr>
          <p:grpSpPr>
            <a:xfrm>
              <a:off x="7860492" y="4879069"/>
              <a:ext cx="657515" cy="657515"/>
              <a:chOff x="7860492" y="4879069"/>
              <a:chExt cx="657515" cy="657515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2CD4326-330F-30E9-52DB-3944498B2BA6}"/>
                  </a:ext>
                </a:extLst>
              </p:cNvPr>
              <p:cNvSpPr/>
              <p:nvPr/>
            </p:nvSpPr>
            <p:spPr>
              <a:xfrm>
                <a:off x="7860492" y="4879069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C1A6C7FF-F718-FE14-BA23-5DFFA9C7505F}"/>
                  </a:ext>
                </a:extLst>
              </p:cNvPr>
              <p:cNvSpPr/>
              <p:nvPr/>
            </p:nvSpPr>
            <p:spPr>
              <a:xfrm>
                <a:off x="7860492" y="4879069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6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998FDA1-C054-E7FB-3892-756F94C75E2D}"/>
                </a:ext>
              </a:extLst>
            </p:cNvPr>
            <p:cNvSpPr txBox="1"/>
            <p:nvPr/>
          </p:nvSpPr>
          <p:spPr>
            <a:xfrm>
              <a:off x="8668893" y="4837617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增强责任感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6F8D6E91-B612-B917-9E25-E37CDD7032D1}"/>
                </a:ext>
              </a:extLst>
            </p:cNvPr>
            <p:cNvSpPr txBox="1"/>
            <p:nvPr/>
          </p:nvSpPr>
          <p:spPr>
            <a:xfrm>
              <a:off x="8668893" y="5292566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从大局出发，不站在个人家督上考虑问题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680C2E2-EAE5-8F03-AF18-0518940A9EC6}"/>
              </a:ext>
            </a:extLst>
          </p:cNvPr>
          <p:cNvGrpSpPr/>
          <p:nvPr/>
        </p:nvGrpSpPr>
        <p:grpSpPr>
          <a:xfrm>
            <a:off x="8496175" y="3305683"/>
            <a:ext cx="2990713" cy="1064668"/>
            <a:chOff x="8496175" y="3305683"/>
            <a:chExt cx="2990713" cy="106466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B2B467C-3882-262E-EE8F-3EBC6A65F292}"/>
                </a:ext>
              </a:extLst>
            </p:cNvPr>
            <p:cNvGrpSpPr/>
            <p:nvPr/>
          </p:nvGrpSpPr>
          <p:grpSpPr>
            <a:xfrm>
              <a:off x="8496175" y="3518741"/>
              <a:ext cx="657515" cy="657515"/>
              <a:chOff x="8496175" y="3518741"/>
              <a:chExt cx="657515" cy="657515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469C9EF-0989-4E85-FDBE-35CEC9B42383}"/>
                  </a:ext>
                </a:extLst>
              </p:cNvPr>
              <p:cNvSpPr/>
              <p:nvPr/>
            </p:nvSpPr>
            <p:spPr>
              <a:xfrm>
                <a:off x="8496175" y="3518741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6E58DDCD-CD0E-C177-12AE-33BFE84843C4}"/>
                  </a:ext>
                </a:extLst>
              </p:cNvPr>
              <p:cNvSpPr/>
              <p:nvPr/>
            </p:nvSpPr>
            <p:spPr>
              <a:xfrm>
                <a:off x="8496175" y="3518741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5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3868BE4-CBCC-374B-5589-2AD207B9347B}"/>
                </a:ext>
              </a:extLst>
            </p:cNvPr>
            <p:cNvSpPr txBox="1"/>
            <p:nvPr/>
          </p:nvSpPr>
          <p:spPr>
            <a:xfrm>
              <a:off x="9354221" y="3305683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提高工作效率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51AA5AB-8786-5F03-DCDF-2F86C2312261}"/>
                </a:ext>
              </a:extLst>
            </p:cNvPr>
            <p:cNvSpPr txBox="1"/>
            <p:nvPr/>
          </p:nvSpPr>
          <p:spPr>
            <a:xfrm>
              <a:off x="9354221" y="3760632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学习有关工作的知识，更深层的认知工作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9D39092-7B41-F161-8308-54DFA2A557FC}"/>
              </a:ext>
            </a:extLst>
          </p:cNvPr>
          <p:cNvGrpSpPr/>
          <p:nvPr/>
        </p:nvGrpSpPr>
        <p:grpSpPr>
          <a:xfrm>
            <a:off x="1445638" y="1869511"/>
            <a:ext cx="2962268" cy="1064668"/>
            <a:chOff x="1445638" y="1869511"/>
            <a:chExt cx="2962268" cy="106466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8ACF58C-1DA6-30A2-1315-EEF1B57BCEAC}"/>
                </a:ext>
              </a:extLst>
            </p:cNvPr>
            <p:cNvGrpSpPr/>
            <p:nvPr/>
          </p:nvGrpSpPr>
          <p:grpSpPr>
            <a:xfrm>
              <a:off x="3750391" y="2124927"/>
              <a:ext cx="657515" cy="657515"/>
              <a:chOff x="3750391" y="2124927"/>
              <a:chExt cx="657515" cy="657515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40526B55-107C-4976-5186-9F51478358A5}"/>
                  </a:ext>
                </a:extLst>
              </p:cNvPr>
              <p:cNvSpPr/>
              <p:nvPr/>
            </p:nvSpPr>
            <p:spPr>
              <a:xfrm flipH="1">
                <a:off x="3750391" y="2124927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1F0AE2B-B808-9D5F-3EC6-F8E31649E22C}"/>
                  </a:ext>
                </a:extLst>
              </p:cNvPr>
              <p:cNvSpPr/>
              <p:nvPr/>
            </p:nvSpPr>
            <p:spPr>
              <a:xfrm flipH="1">
                <a:off x="3750391" y="2124927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1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E726DAA-CD26-F474-C5C0-009676C62B18}"/>
                </a:ext>
              </a:extLst>
            </p:cNvPr>
            <p:cNvSpPr txBox="1"/>
            <p:nvPr/>
          </p:nvSpPr>
          <p:spPr>
            <a:xfrm>
              <a:off x="1490305" y="1869511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转变工作态度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E7C7B71-962E-459E-906B-A2A961FA7F29}"/>
                </a:ext>
              </a:extLst>
            </p:cNvPr>
            <p:cNvSpPr txBox="1"/>
            <p:nvPr/>
          </p:nvSpPr>
          <p:spPr>
            <a:xfrm>
              <a:off x="1445638" y="2324460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工作做到跟认真，处处谨慎，避免出错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5DD746-F4DB-B820-565E-B74B3C83EA9F}"/>
              </a:ext>
            </a:extLst>
          </p:cNvPr>
          <p:cNvGrpSpPr/>
          <p:nvPr/>
        </p:nvGrpSpPr>
        <p:grpSpPr>
          <a:xfrm>
            <a:off x="3750391" y="4879069"/>
            <a:ext cx="657515" cy="657515"/>
            <a:chOff x="3750391" y="4879069"/>
            <a:chExt cx="657515" cy="65751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E64F1D4-4AA3-9805-9B71-244ADAF22528}"/>
                </a:ext>
              </a:extLst>
            </p:cNvPr>
            <p:cNvSpPr/>
            <p:nvPr/>
          </p:nvSpPr>
          <p:spPr>
            <a:xfrm flipH="1">
              <a:off x="3750391" y="4879069"/>
              <a:ext cx="657515" cy="657515"/>
            </a:xfrm>
            <a:prstGeom prst="ellipse">
              <a:avLst/>
            </a:prstGeom>
            <a:solidFill>
              <a:srgbClr val="E2E5EE"/>
            </a:solidFill>
            <a:ln>
              <a:noFill/>
            </a:ln>
            <a:effectLst>
              <a:outerShdw blurRad="1270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7FF5092-0FFF-3904-EF15-A818ACBC63F7}"/>
                </a:ext>
              </a:extLst>
            </p:cNvPr>
            <p:cNvSpPr/>
            <p:nvPr/>
          </p:nvSpPr>
          <p:spPr>
            <a:xfrm flipH="1">
              <a:off x="3750391" y="4879069"/>
              <a:ext cx="657515" cy="657515"/>
            </a:xfrm>
            <a:prstGeom prst="ellipse">
              <a:avLst/>
            </a:prstGeom>
            <a:solidFill>
              <a:srgbClr val="E2E5EE"/>
            </a:solidFill>
            <a:ln>
              <a:noFill/>
            </a:ln>
            <a:effectLst>
              <a:outerShdw blurRad="127000" dist="63500" dir="2700000" algn="tl" rotWithShape="0">
                <a:srgbClr val="D0D0D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9EC250A-0256-054A-E5E8-F20CCD667A0D}"/>
              </a:ext>
            </a:extLst>
          </p:cNvPr>
          <p:cNvGrpSpPr/>
          <p:nvPr/>
        </p:nvGrpSpPr>
        <p:grpSpPr>
          <a:xfrm>
            <a:off x="1445638" y="4879069"/>
            <a:ext cx="2939518" cy="1075626"/>
            <a:chOff x="1445638" y="4879069"/>
            <a:chExt cx="2939518" cy="1075626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5DEF46D-350B-F4FD-49AD-CFBA088377C0}"/>
                </a:ext>
              </a:extLst>
            </p:cNvPr>
            <p:cNvSpPr/>
            <p:nvPr/>
          </p:nvSpPr>
          <p:spPr>
            <a:xfrm>
              <a:off x="3727641" y="4879069"/>
              <a:ext cx="657515" cy="657515"/>
            </a:xfrm>
            <a:prstGeom prst="ellipse">
              <a:avLst/>
            </a:prstGeom>
            <a:solidFill>
              <a:srgbClr val="E2E5EE"/>
            </a:solidFill>
            <a:ln>
              <a:noFill/>
            </a:ln>
            <a:effectLst>
              <a:outerShdw blurRad="127000" dist="63500" dir="2700000" algn="tl" rotWithShape="0">
                <a:srgbClr val="D0D0D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chemeClr val="accent1"/>
                  </a:solidFill>
                  <a:latin typeface="+mj-lt"/>
                </a:rPr>
                <a:t>3</a:t>
              </a:r>
              <a:endParaRPr lang="zh-CN" alt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5962F839-0C93-FAFF-8B5C-C59FFB2E1F65}"/>
                </a:ext>
              </a:extLst>
            </p:cNvPr>
            <p:cNvSpPr txBox="1"/>
            <p:nvPr/>
          </p:nvSpPr>
          <p:spPr>
            <a:xfrm>
              <a:off x="1490305" y="4890027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多复盘多汇报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5A07633-E490-F66B-2672-E1BE581AA8DE}"/>
                </a:ext>
              </a:extLst>
            </p:cNvPr>
            <p:cNvSpPr txBox="1"/>
            <p:nvPr/>
          </p:nvSpPr>
          <p:spPr>
            <a:xfrm>
              <a:off x="1445638" y="5344976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工作结束之后多复盘，多汇报，总结经验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A45239-4A63-F26A-3D6A-18DB7A8F540C}"/>
              </a:ext>
            </a:extLst>
          </p:cNvPr>
          <p:cNvGrpSpPr/>
          <p:nvPr/>
        </p:nvGrpSpPr>
        <p:grpSpPr>
          <a:xfrm>
            <a:off x="781510" y="3412386"/>
            <a:ext cx="2990713" cy="1064668"/>
            <a:chOff x="781510" y="3412386"/>
            <a:chExt cx="2990713" cy="1064668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94DF358-5B89-2D8F-1F72-D905CE0C26A9}"/>
                </a:ext>
              </a:extLst>
            </p:cNvPr>
            <p:cNvGrpSpPr/>
            <p:nvPr/>
          </p:nvGrpSpPr>
          <p:grpSpPr>
            <a:xfrm>
              <a:off x="3114708" y="3518741"/>
              <a:ext cx="657515" cy="657515"/>
              <a:chOff x="3114708" y="3518741"/>
              <a:chExt cx="657515" cy="657515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475A86AE-6A76-88E3-CF1E-43FEDBAEFDFB}"/>
                  </a:ext>
                </a:extLst>
              </p:cNvPr>
              <p:cNvSpPr/>
              <p:nvPr/>
            </p:nvSpPr>
            <p:spPr>
              <a:xfrm flipH="1">
                <a:off x="3114708" y="3518741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2A7BEAF-4290-74EE-96CF-47EF24BF1813}"/>
                  </a:ext>
                </a:extLst>
              </p:cNvPr>
              <p:cNvSpPr/>
              <p:nvPr/>
            </p:nvSpPr>
            <p:spPr>
              <a:xfrm flipH="1">
                <a:off x="3114708" y="3518741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2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857EC71-E81C-0E42-1ECB-821E32C5C56F}"/>
                </a:ext>
              </a:extLst>
            </p:cNvPr>
            <p:cNvSpPr txBox="1"/>
            <p:nvPr/>
          </p:nvSpPr>
          <p:spPr>
            <a:xfrm>
              <a:off x="826177" y="3412386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主动请教前辈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6A0BBFC-C037-C023-18F1-327FCD9DB450}"/>
                </a:ext>
              </a:extLst>
            </p:cNvPr>
            <p:cNvSpPr txBox="1"/>
            <p:nvPr/>
          </p:nvSpPr>
          <p:spPr>
            <a:xfrm>
              <a:off x="781510" y="3867335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不理解或者是不清楚的问题多向前辈请教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707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2243B97-DC11-9C1E-870C-C575B72E1BA3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E8636-ABDE-C810-4635-61C05DE5F65F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/>
                <a:t>未来工作计划</a:t>
              </a:r>
              <a:endParaRPr lang="zh-CN" altLang="en-US" sz="3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645BCE-6A01-E075-04D9-1FEE9749A57E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05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986CCB6-C79D-15EF-83E2-96592708421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575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38FFDCB-1AB5-E8AE-73D2-F89588BFE9A7}"/>
              </a:ext>
            </a:extLst>
          </p:cNvPr>
          <p:cNvGrpSpPr/>
          <p:nvPr/>
        </p:nvGrpSpPr>
        <p:grpSpPr>
          <a:xfrm>
            <a:off x="601435" y="375266"/>
            <a:ext cx="1887883" cy="5229568"/>
            <a:chOff x="601435" y="375266"/>
            <a:chExt cx="1887883" cy="522956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BEDC28A-6D5E-DF93-B7F6-8A8BE617ABD5}"/>
                </a:ext>
              </a:extLst>
            </p:cNvPr>
            <p:cNvGrpSpPr/>
            <p:nvPr/>
          </p:nvGrpSpPr>
          <p:grpSpPr>
            <a:xfrm>
              <a:off x="658814" y="3239744"/>
              <a:ext cx="1830504" cy="2365090"/>
              <a:chOff x="5694163" y="2334577"/>
              <a:chExt cx="807085" cy="807085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86AAB816-6E1A-B383-D1FB-BCE08FD0E97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D8E2EA5D-C757-0332-EE9A-A1118DA5F5B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494F0E3-90EF-4B10-4561-233E2CB05BAB}"/>
                </a:ext>
              </a:extLst>
            </p:cNvPr>
            <p:cNvSpPr txBox="1"/>
            <p:nvPr/>
          </p:nvSpPr>
          <p:spPr>
            <a:xfrm>
              <a:off x="601435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S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0C95D17-D639-7543-BEA5-441152C27B02}"/>
                </a:ext>
              </a:extLst>
            </p:cNvPr>
            <p:cNvSpPr txBox="1"/>
            <p:nvPr/>
          </p:nvSpPr>
          <p:spPr>
            <a:xfrm>
              <a:off x="693991" y="3419328"/>
              <a:ext cx="1696384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Specific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CF0DE05-8C2F-F96D-D263-820B59B2B713}"/>
                </a:ext>
              </a:extLst>
            </p:cNvPr>
            <p:cNvSpPr txBox="1"/>
            <p:nvPr/>
          </p:nvSpPr>
          <p:spPr>
            <a:xfrm>
              <a:off x="852885" y="4114800"/>
              <a:ext cx="1406525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0" spc="0">
                  <a:effectLst/>
                  <a:latin typeface="+mn-ea"/>
                  <a:cs typeface="Times New Roman" panose="02020603050405020304" pitchFamily="18" charset="0"/>
                </a:rPr>
                <a:t>明确、具体。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指标清晰、明确，准确的理解目标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4E0BE0-47F7-6675-D4A8-1C3125F196A3}"/>
              </a:ext>
            </a:extLst>
          </p:cNvPr>
          <p:cNvGrpSpPr/>
          <p:nvPr/>
        </p:nvGrpSpPr>
        <p:grpSpPr>
          <a:xfrm>
            <a:off x="2919781" y="375266"/>
            <a:ext cx="1832583" cy="5229568"/>
            <a:chOff x="2919781" y="375266"/>
            <a:chExt cx="1832583" cy="522956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58DF973-2A3D-7A10-4B21-0DD6F1DDFF87}"/>
                </a:ext>
              </a:extLst>
            </p:cNvPr>
            <p:cNvGrpSpPr/>
            <p:nvPr/>
          </p:nvGrpSpPr>
          <p:grpSpPr>
            <a:xfrm>
              <a:off x="2919781" y="3239744"/>
              <a:ext cx="1830504" cy="2365090"/>
              <a:chOff x="5694163" y="2334577"/>
              <a:chExt cx="807085" cy="807085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EAD24FA0-BA44-E096-9021-A03CE16C1D6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F463F7AB-EA88-E450-A044-B0D86E74A27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E82556E-8244-C748-7B9E-518930CC090C}"/>
                </a:ext>
              </a:extLst>
            </p:cNvPr>
            <p:cNvSpPr txBox="1"/>
            <p:nvPr/>
          </p:nvSpPr>
          <p:spPr>
            <a:xfrm>
              <a:off x="2921859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M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7CE13D7-F8DE-6156-B456-8F373AA844C1}"/>
                </a:ext>
              </a:extLst>
            </p:cNvPr>
            <p:cNvSpPr txBox="1"/>
            <p:nvPr/>
          </p:nvSpPr>
          <p:spPr>
            <a:xfrm>
              <a:off x="2978438" y="3419328"/>
              <a:ext cx="1688516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Measurable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C63143A-B5E3-9DF2-2A6D-059B07FCA404}"/>
                </a:ext>
              </a:extLst>
            </p:cNvPr>
            <p:cNvSpPr txBox="1"/>
            <p:nvPr/>
          </p:nvSpPr>
          <p:spPr>
            <a:xfrm>
              <a:off x="3108789" y="4114800"/>
              <a:ext cx="1406525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可量化</a:t>
              </a: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。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目标、考核指标更要量化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8CF850-AF02-F903-8EB2-DE4E7EE3B106}"/>
              </a:ext>
            </a:extLst>
          </p:cNvPr>
          <p:cNvGrpSpPr/>
          <p:nvPr/>
        </p:nvGrpSpPr>
        <p:grpSpPr>
          <a:xfrm>
            <a:off x="5180749" y="375266"/>
            <a:ext cx="1836619" cy="5229568"/>
            <a:chOff x="5180749" y="375266"/>
            <a:chExt cx="1836619" cy="5229568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F3A29D3-4DC0-0343-E1ED-6FA1D0BF0EE5}"/>
                </a:ext>
              </a:extLst>
            </p:cNvPr>
            <p:cNvGrpSpPr/>
            <p:nvPr/>
          </p:nvGrpSpPr>
          <p:grpSpPr>
            <a:xfrm>
              <a:off x="5180749" y="3239744"/>
              <a:ext cx="1830504" cy="2365090"/>
              <a:chOff x="5694163" y="2334577"/>
              <a:chExt cx="807085" cy="807085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60F04872-6962-1CE0-20FC-8B35C8B3E74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EE7A304-3C81-819F-3CAA-8E7DF6FA28D8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143C38F-572E-006E-A9E8-7B609EE9533F}"/>
                </a:ext>
              </a:extLst>
            </p:cNvPr>
            <p:cNvSpPr txBox="1"/>
            <p:nvPr/>
          </p:nvSpPr>
          <p:spPr>
            <a:xfrm>
              <a:off x="5186863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A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08F0D2B-F6EF-7C0F-5848-5497AB1FB2F1}"/>
                </a:ext>
              </a:extLst>
            </p:cNvPr>
            <p:cNvSpPr txBox="1"/>
            <p:nvPr/>
          </p:nvSpPr>
          <p:spPr>
            <a:xfrm>
              <a:off x="5239735" y="3419328"/>
              <a:ext cx="1680648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Attainable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0E3A797-B6C2-3401-0809-813658483CB6}"/>
                </a:ext>
              </a:extLst>
            </p:cNvPr>
            <p:cNvSpPr txBox="1"/>
            <p:nvPr/>
          </p:nvSpPr>
          <p:spPr>
            <a:xfrm>
              <a:off x="5353118" y="4114800"/>
              <a:ext cx="1406525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可实现的，目标、考核指标，都必须是付出努力能够实现的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42C5B55-E96A-1163-D66F-2F57DB079A47}"/>
              </a:ext>
            </a:extLst>
          </p:cNvPr>
          <p:cNvGrpSpPr/>
          <p:nvPr/>
        </p:nvGrpSpPr>
        <p:grpSpPr>
          <a:xfrm>
            <a:off x="7424157" y="375266"/>
            <a:ext cx="1848063" cy="5229568"/>
            <a:chOff x="7424157" y="375266"/>
            <a:chExt cx="1848063" cy="522956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545C7AC-87CE-9E83-8303-6CAA9590319D}"/>
                </a:ext>
              </a:extLst>
            </p:cNvPr>
            <p:cNvGrpSpPr/>
            <p:nvPr/>
          </p:nvGrpSpPr>
          <p:grpSpPr>
            <a:xfrm>
              <a:off x="7441716" y="3239744"/>
              <a:ext cx="1830504" cy="2365090"/>
              <a:chOff x="5694163" y="2334577"/>
              <a:chExt cx="807085" cy="807085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8F87B45F-4046-82FD-2C47-8392BA39F87E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0008DB11-E5E2-A2A2-5895-739F24C440F2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624D461-8D76-06C3-7E63-00BACC95C264}"/>
                </a:ext>
              </a:extLst>
            </p:cNvPr>
            <p:cNvSpPr txBox="1"/>
            <p:nvPr/>
          </p:nvSpPr>
          <p:spPr>
            <a:xfrm>
              <a:off x="7424157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R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F2797D6-4AB7-FC8B-36A0-43AE867FFAB3}"/>
                </a:ext>
              </a:extLst>
            </p:cNvPr>
            <p:cNvSpPr txBox="1"/>
            <p:nvPr/>
          </p:nvSpPr>
          <p:spPr>
            <a:xfrm>
              <a:off x="7512607" y="3419328"/>
              <a:ext cx="1672780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Relevant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6EFC12C-FF58-E8C2-2B39-48AA55F5CF4A}"/>
                </a:ext>
              </a:extLst>
            </p:cNvPr>
            <p:cNvSpPr txBox="1"/>
            <p:nvPr/>
          </p:nvSpPr>
          <p:spPr>
            <a:xfrm>
              <a:off x="7643747" y="4114800"/>
              <a:ext cx="1406525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具备现有的资源，且存在客观性、实实在在的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457060-7764-6990-9CD7-D7216007C3EC}"/>
              </a:ext>
            </a:extLst>
          </p:cNvPr>
          <p:cNvGrpSpPr/>
          <p:nvPr/>
        </p:nvGrpSpPr>
        <p:grpSpPr>
          <a:xfrm>
            <a:off x="9529016" y="375266"/>
            <a:ext cx="2177840" cy="5229568"/>
            <a:chOff x="9529016" y="375266"/>
            <a:chExt cx="2177840" cy="522956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87560A5-AD5B-BD6C-3D0B-5A444F8557E9}"/>
                </a:ext>
              </a:extLst>
            </p:cNvPr>
            <p:cNvGrpSpPr/>
            <p:nvPr/>
          </p:nvGrpSpPr>
          <p:grpSpPr>
            <a:xfrm>
              <a:off x="9702684" y="3239744"/>
              <a:ext cx="1830504" cy="2365090"/>
              <a:chOff x="5694163" y="2334577"/>
              <a:chExt cx="807085" cy="807085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303BC301-F859-2C1E-BE30-A4438AD87917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927CD1C2-57BE-38EA-74E4-4EEB1E09603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0DF7727-AEAF-8679-2499-74D40450EC7D}"/>
                </a:ext>
              </a:extLst>
            </p:cNvPr>
            <p:cNvSpPr txBox="1"/>
            <p:nvPr/>
          </p:nvSpPr>
          <p:spPr>
            <a:xfrm>
              <a:off x="9703016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T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735DEDF-A3A8-3201-8748-1731CC3BEA5F}"/>
                </a:ext>
              </a:extLst>
            </p:cNvPr>
            <p:cNvSpPr txBox="1"/>
            <p:nvPr/>
          </p:nvSpPr>
          <p:spPr>
            <a:xfrm>
              <a:off x="9529016" y="3419328"/>
              <a:ext cx="2177840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Time bound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0C7D34B-2771-2CF0-80B8-773FF7E8CE73}"/>
                </a:ext>
              </a:extLst>
            </p:cNvPr>
            <p:cNvSpPr txBox="1"/>
            <p:nvPr/>
          </p:nvSpPr>
          <p:spPr>
            <a:xfrm>
              <a:off x="9934375" y="4114800"/>
              <a:ext cx="1406525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目标、指标都是要有时限性，要在规定的时间内完成</a:t>
              </a:r>
            </a:p>
          </p:txBody>
        </p:sp>
      </p:grp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SMART</a:t>
            </a:r>
            <a:r>
              <a:rPr lang="zh-CN" altLang="en-US"/>
              <a:t>原则</a:t>
            </a:r>
          </a:p>
        </p:txBody>
      </p:sp>
    </p:spTree>
    <p:extLst>
      <p:ext uri="{BB962C8B-B14F-4D97-AF65-F5344CB8AC3E}">
        <p14:creationId xmlns:p14="http://schemas.microsoft.com/office/powerpoint/2010/main" val="3968550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8DC93-226D-8DA5-F10E-9976E0C6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扩展市场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3090E7-E972-2700-91CF-C690D2BB24C0}"/>
              </a:ext>
            </a:extLst>
          </p:cNvPr>
          <p:cNvGrpSpPr/>
          <p:nvPr/>
        </p:nvGrpSpPr>
        <p:grpSpPr>
          <a:xfrm>
            <a:off x="658813" y="1981200"/>
            <a:ext cx="10874375" cy="4003964"/>
            <a:chOff x="658813" y="1981200"/>
            <a:chExt cx="10874375" cy="400396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5616C84-EEE0-F78B-FCBB-3976936263EA}"/>
                </a:ext>
              </a:extLst>
            </p:cNvPr>
            <p:cNvGrpSpPr/>
            <p:nvPr/>
          </p:nvGrpSpPr>
          <p:grpSpPr>
            <a:xfrm>
              <a:off x="658813" y="1981200"/>
              <a:ext cx="10874375" cy="4003964"/>
              <a:chOff x="658813" y="2007361"/>
              <a:chExt cx="10874375" cy="3503473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D9728B-5E02-4517-BD25-25ECF0F74C8E}"/>
                  </a:ext>
                </a:extLst>
              </p:cNvPr>
              <p:cNvSpPr/>
              <p:nvPr/>
            </p:nvSpPr>
            <p:spPr>
              <a:xfrm>
                <a:off x="658813" y="2007361"/>
                <a:ext cx="10874375" cy="3503473"/>
              </a:xfrm>
              <a:prstGeom prst="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9C5AC47-04AD-4102-7298-11D380D37778}"/>
                  </a:ext>
                </a:extLst>
              </p:cNvPr>
              <p:cNvSpPr/>
              <p:nvPr/>
            </p:nvSpPr>
            <p:spPr>
              <a:xfrm>
                <a:off x="658813" y="2007361"/>
                <a:ext cx="10874375" cy="3503473"/>
              </a:xfrm>
              <a:prstGeom prst="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5A0D497-47FE-D8E5-115C-29DD7D4DF086}"/>
                </a:ext>
              </a:extLst>
            </p:cNvPr>
            <p:cNvSpPr txBox="1"/>
            <p:nvPr/>
          </p:nvSpPr>
          <p:spPr>
            <a:xfrm>
              <a:off x="7843030" y="3141455"/>
              <a:ext cx="2949661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走品牌路线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优势产品转为核心竞争产品，并成为行业标准的榜样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..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412828-F2D5-EFE8-3635-98A4DA718459}"/>
                </a:ext>
              </a:extLst>
            </p:cNvPr>
            <p:cNvSpPr txBox="1"/>
            <p:nvPr/>
          </p:nvSpPr>
          <p:spPr>
            <a:xfrm>
              <a:off x="1279356" y="3164605"/>
              <a:ext cx="3295508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明确市场目标定位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根据客户的需求调整产品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向专业客户宣传推广</a:t>
              </a:r>
              <a:endParaRPr lang="en-US" altLang="zh-CN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市场成熟后，可以进行系列的促销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.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EBFA74E-6535-6275-279D-C0C179B02E42}"/>
                </a:ext>
              </a:extLst>
            </p:cNvPr>
            <p:cNvCxnSpPr>
              <a:cxnSpLocks/>
            </p:cNvCxnSpPr>
            <p:nvPr/>
          </p:nvCxnSpPr>
          <p:spPr>
            <a:xfrm>
              <a:off x="1236000" y="2925352"/>
              <a:ext cx="9720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7BD1098-80E2-9E8A-8170-1C8552C2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236000" y="5497213"/>
              <a:ext cx="972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72FF0AC-EA29-6C25-27A9-5E066B69BB4C}"/>
                </a:ext>
              </a:extLst>
            </p:cNvPr>
            <p:cNvGrpSpPr/>
            <p:nvPr/>
          </p:nvGrpSpPr>
          <p:grpSpPr>
            <a:xfrm>
              <a:off x="4806497" y="2345650"/>
              <a:ext cx="2577976" cy="2802012"/>
              <a:chOff x="4542394" y="1739937"/>
              <a:chExt cx="3106182" cy="3376120"/>
            </a:xfrm>
          </p:grpSpPr>
          <p:sp>
            <p:nvSpPr>
              <p:cNvPr id="2" name="任意多边形: 形状 1">
                <a:extLst>
                  <a:ext uri="{FF2B5EF4-FFF2-40B4-BE49-F238E27FC236}">
                    <a16:creationId xmlns:a16="http://schemas.microsoft.com/office/drawing/2014/main" id="{F69CB67B-4316-4708-4373-4C5AE800FEDF}"/>
                  </a:ext>
                </a:extLst>
              </p:cNvPr>
              <p:cNvSpPr/>
              <p:nvPr/>
            </p:nvSpPr>
            <p:spPr>
              <a:xfrm>
                <a:off x="5859245" y="1894792"/>
                <a:ext cx="1789331" cy="3221265"/>
              </a:xfrm>
              <a:custGeom>
                <a:avLst/>
                <a:gdLst>
                  <a:gd name="connsiteX0" fmla="*/ 476312 w 1789331"/>
                  <a:gd name="connsiteY0" fmla="*/ 0 h 3221265"/>
                  <a:gd name="connsiteX1" fmla="*/ 1713958 w 1789331"/>
                  <a:gd name="connsiteY1" fmla="*/ 1057148 h 3221265"/>
                  <a:gd name="connsiteX2" fmla="*/ 1618545 w 1789331"/>
                  <a:gd name="connsiteY2" fmla="*/ 2240592 h 3221265"/>
                  <a:gd name="connsiteX3" fmla="*/ 419682 w 1789331"/>
                  <a:gd name="connsiteY3" fmla="*/ 3075938 h 3221265"/>
                  <a:gd name="connsiteX4" fmla="*/ 389170 w 1789331"/>
                  <a:gd name="connsiteY4" fmla="*/ 3099020 h 3221265"/>
                  <a:gd name="connsiteX5" fmla="*/ 347165 w 1789331"/>
                  <a:gd name="connsiteY5" fmla="*/ 3197889 h 3221265"/>
                  <a:gd name="connsiteX6" fmla="*/ 277358 w 1789331"/>
                  <a:gd name="connsiteY6" fmla="*/ 3199758 h 3221265"/>
                  <a:gd name="connsiteX7" fmla="*/ 3925 w 1789331"/>
                  <a:gd name="connsiteY7" fmla="*/ 2641771 h 3221265"/>
                  <a:gd name="connsiteX8" fmla="*/ 3925 w 1789331"/>
                  <a:gd name="connsiteY8" fmla="*/ 2607989 h 3221265"/>
                  <a:gd name="connsiteX9" fmla="*/ 277452 w 1789331"/>
                  <a:gd name="connsiteY9" fmla="*/ 2048834 h 3221265"/>
                  <a:gd name="connsiteX10" fmla="*/ 347258 w 1789331"/>
                  <a:gd name="connsiteY10" fmla="*/ 2050656 h 3221265"/>
                  <a:gd name="connsiteX11" fmla="*/ 380340 w 1789331"/>
                  <a:gd name="connsiteY11" fmla="*/ 2128313 h 3221265"/>
                  <a:gd name="connsiteX12" fmla="*/ 427018 w 1789331"/>
                  <a:gd name="connsiteY12" fmla="*/ 2149993 h 3221265"/>
                  <a:gd name="connsiteX13" fmla="*/ 810301 w 1789331"/>
                  <a:gd name="connsiteY13" fmla="*/ 1827592 h 3221265"/>
                  <a:gd name="connsiteX14" fmla="*/ 848755 w 1789331"/>
                  <a:gd name="connsiteY14" fmla="*/ 1334880 h 3221265"/>
                  <a:gd name="connsiteX15" fmla="*/ 488320 w 1789331"/>
                  <a:gd name="connsiteY15" fmla="*/ 941738 h 3221265"/>
                  <a:gd name="connsiteX16" fmla="*/ 468649 w 1789331"/>
                  <a:gd name="connsiteY16" fmla="*/ 889452 h 3221265"/>
                  <a:gd name="connsiteX17" fmla="*/ 681948 w 1789331"/>
                  <a:gd name="connsiteY17" fmla="*/ 454165 h 3221265"/>
                  <a:gd name="connsiteX18" fmla="*/ 681948 w 1789331"/>
                  <a:gd name="connsiteY18" fmla="*/ 420383 h 3221265"/>
                  <a:gd name="connsiteX19" fmla="*/ 476312 w 1789331"/>
                  <a:gd name="connsiteY19" fmla="*/ 0 h 3221265"/>
                  <a:gd name="connsiteX20" fmla="*/ 476312 w 1789331"/>
                  <a:gd name="connsiteY20" fmla="*/ 0 h 3221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89331" h="3221265">
                    <a:moveTo>
                      <a:pt x="476312" y="0"/>
                    </a:moveTo>
                    <a:cubicBezTo>
                      <a:pt x="1043971" y="88730"/>
                      <a:pt x="1529955" y="488601"/>
                      <a:pt x="1713958" y="1057148"/>
                    </a:cubicBezTo>
                    <a:cubicBezTo>
                      <a:pt x="1835956" y="1434170"/>
                      <a:pt x="1813808" y="1858431"/>
                      <a:pt x="1618545" y="2240592"/>
                    </a:cubicBezTo>
                    <a:cubicBezTo>
                      <a:pt x="1382212" y="2703168"/>
                      <a:pt x="932346" y="3014635"/>
                      <a:pt x="419682" y="3075938"/>
                    </a:cubicBezTo>
                    <a:cubicBezTo>
                      <a:pt x="406132" y="3077573"/>
                      <a:pt x="394497" y="3086451"/>
                      <a:pt x="389170" y="3099020"/>
                    </a:cubicBezTo>
                    <a:lnTo>
                      <a:pt x="347165" y="3197889"/>
                    </a:lnTo>
                    <a:cubicBezTo>
                      <a:pt x="334316" y="3228167"/>
                      <a:pt x="291796" y="3229288"/>
                      <a:pt x="277358" y="3199758"/>
                    </a:cubicBezTo>
                    <a:lnTo>
                      <a:pt x="3925" y="2641771"/>
                    </a:lnTo>
                    <a:cubicBezTo>
                      <a:pt x="-1308" y="2631118"/>
                      <a:pt x="-1308" y="2618643"/>
                      <a:pt x="3925" y="2607989"/>
                    </a:cubicBezTo>
                    <a:lnTo>
                      <a:pt x="277452" y="2048834"/>
                    </a:lnTo>
                    <a:cubicBezTo>
                      <a:pt x="291890" y="2019304"/>
                      <a:pt x="334409" y="2020425"/>
                      <a:pt x="347258" y="2050656"/>
                    </a:cubicBezTo>
                    <a:lnTo>
                      <a:pt x="380340" y="2128313"/>
                    </a:lnTo>
                    <a:cubicBezTo>
                      <a:pt x="388049" y="2146442"/>
                      <a:pt x="408234" y="2155787"/>
                      <a:pt x="427018" y="2149993"/>
                    </a:cubicBezTo>
                    <a:cubicBezTo>
                      <a:pt x="592797" y="2098736"/>
                      <a:pt x="730682" y="1983419"/>
                      <a:pt x="810301" y="1827592"/>
                    </a:cubicBezTo>
                    <a:cubicBezTo>
                      <a:pt x="891088" y="1669522"/>
                      <a:pt x="899872" y="1492809"/>
                      <a:pt x="848755" y="1334880"/>
                    </a:cubicBezTo>
                    <a:cubicBezTo>
                      <a:pt x="789882" y="1152980"/>
                      <a:pt x="655268" y="1012806"/>
                      <a:pt x="488320" y="941738"/>
                    </a:cubicBezTo>
                    <a:cubicBezTo>
                      <a:pt x="467995" y="933093"/>
                      <a:pt x="458884" y="909311"/>
                      <a:pt x="468649" y="889452"/>
                    </a:cubicBezTo>
                    <a:lnTo>
                      <a:pt x="681948" y="454165"/>
                    </a:lnTo>
                    <a:cubicBezTo>
                      <a:pt x="687181" y="443511"/>
                      <a:pt x="687181" y="431036"/>
                      <a:pt x="681948" y="420383"/>
                    </a:cubicBezTo>
                    <a:lnTo>
                      <a:pt x="476312" y="0"/>
                    </a:lnTo>
                    <a:lnTo>
                      <a:pt x="476312" y="0"/>
                    </a:lnTo>
                    <a:close/>
                  </a:path>
                </a:pathLst>
              </a:custGeom>
              <a:solidFill>
                <a:srgbClr val="E2E5EE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任意多边形: 形状 2">
                <a:extLst>
                  <a:ext uri="{FF2B5EF4-FFF2-40B4-BE49-F238E27FC236}">
                    <a16:creationId xmlns:a16="http://schemas.microsoft.com/office/drawing/2014/main" id="{87E695EA-1F79-14DD-6A1C-2B54F42F74BF}"/>
                  </a:ext>
                </a:extLst>
              </p:cNvPr>
              <p:cNvSpPr/>
              <p:nvPr/>
            </p:nvSpPr>
            <p:spPr>
              <a:xfrm>
                <a:off x="4542394" y="1739937"/>
                <a:ext cx="1947132" cy="3241258"/>
              </a:xfrm>
              <a:custGeom>
                <a:avLst/>
                <a:gdLst>
                  <a:gd name="connsiteX0" fmla="*/ 1483565 w 1947132"/>
                  <a:gd name="connsiteY0" fmla="*/ 3241259 h 3241258"/>
                  <a:gd name="connsiteX1" fmla="*/ 75374 w 1947132"/>
                  <a:gd name="connsiteY1" fmla="*/ 2166216 h 3241258"/>
                  <a:gd name="connsiteX2" fmla="*/ 170786 w 1947132"/>
                  <a:gd name="connsiteY2" fmla="*/ 982771 h 3241258"/>
                  <a:gd name="connsiteX3" fmla="*/ 1522627 w 1947132"/>
                  <a:gd name="connsiteY3" fmla="*/ 136959 h 3241258"/>
                  <a:gd name="connsiteX4" fmla="*/ 1560567 w 1947132"/>
                  <a:gd name="connsiteY4" fmla="*/ 111307 h 3241258"/>
                  <a:gd name="connsiteX5" fmla="*/ 1597012 w 1947132"/>
                  <a:gd name="connsiteY5" fmla="*/ 25708 h 3241258"/>
                  <a:gd name="connsiteX6" fmla="*/ 1673875 w 1947132"/>
                  <a:gd name="connsiteY6" fmla="*/ 23698 h 3241258"/>
                  <a:gd name="connsiteX7" fmla="*/ 1942822 w 1947132"/>
                  <a:gd name="connsiteY7" fmla="*/ 573555 h 3241258"/>
                  <a:gd name="connsiteX8" fmla="*/ 1942822 w 1947132"/>
                  <a:gd name="connsiteY8" fmla="*/ 610702 h 3241258"/>
                  <a:gd name="connsiteX9" fmla="*/ 1674015 w 1947132"/>
                  <a:gd name="connsiteY9" fmla="*/ 1159250 h 3241258"/>
                  <a:gd name="connsiteX10" fmla="*/ 1597153 w 1947132"/>
                  <a:gd name="connsiteY10" fmla="*/ 1157148 h 3241258"/>
                  <a:gd name="connsiteX11" fmla="*/ 1560754 w 1947132"/>
                  <a:gd name="connsiteY11" fmla="*/ 1071221 h 3241258"/>
                  <a:gd name="connsiteX12" fmla="*/ 1520057 w 1947132"/>
                  <a:gd name="connsiteY12" fmla="*/ 1045475 h 3241258"/>
                  <a:gd name="connsiteX13" fmla="*/ 979078 w 1947132"/>
                  <a:gd name="connsiteY13" fmla="*/ 1395771 h 3241258"/>
                  <a:gd name="connsiteX14" fmla="*/ 940623 w 1947132"/>
                  <a:gd name="connsiteY14" fmla="*/ 1888484 h 3241258"/>
                  <a:gd name="connsiteX15" fmla="*/ 1423290 w 1947132"/>
                  <a:gd name="connsiteY15" fmla="*/ 2319660 h 3241258"/>
                  <a:gd name="connsiteX16" fmla="*/ 1453054 w 1947132"/>
                  <a:gd name="connsiteY16" fmla="*/ 2379654 h 3241258"/>
                  <a:gd name="connsiteX17" fmla="*/ 1266435 w 1947132"/>
                  <a:gd name="connsiteY17" fmla="*/ 2761115 h 3241258"/>
                  <a:gd name="connsiteX18" fmla="*/ 1266435 w 1947132"/>
                  <a:gd name="connsiteY18" fmla="*/ 2798261 h 3241258"/>
                  <a:gd name="connsiteX19" fmla="*/ 1483565 w 1947132"/>
                  <a:gd name="connsiteY19" fmla="*/ 3241259 h 3241258"/>
                  <a:gd name="connsiteX20" fmla="*/ 1483565 w 1947132"/>
                  <a:gd name="connsiteY20" fmla="*/ 3241259 h 32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47132" h="3241258">
                    <a:moveTo>
                      <a:pt x="1483565" y="3241259"/>
                    </a:moveTo>
                    <a:cubicBezTo>
                      <a:pt x="852640" y="3211776"/>
                      <a:pt x="278954" y="2795224"/>
                      <a:pt x="75374" y="2166216"/>
                    </a:cubicBezTo>
                    <a:cubicBezTo>
                      <a:pt x="-46624" y="1789193"/>
                      <a:pt x="-24477" y="1364933"/>
                      <a:pt x="170786" y="982771"/>
                    </a:cubicBezTo>
                    <a:cubicBezTo>
                      <a:pt x="432118" y="471368"/>
                      <a:pt x="949875" y="147753"/>
                      <a:pt x="1522627" y="136959"/>
                    </a:cubicBezTo>
                    <a:cubicBezTo>
                      <a:pt x="1539214" y="136632"/>
                      <a:pt x="1554072" y="126586"/>
                      <a:pt x="1560567" y="111307"/>
                    </a:cubicBezTo>
                    <a:lnTo>
                      <a:pt x="1597012" y="25708"/>
                    </a:lnTo>
                    <a:cubicBezTo>
                      <a:pt x="1611217" y="-7607"/>
                      <a:pt x="1657941" y="-8822"/>
                      <a:pt x="1673875" y="23698"/>
                    </a:cubicBezTo>
                    <a:lnTo>
                      <a:pt x="1942822" y="573555"/>
                    </a:lnTo>
                    <a:cubicBezTo>
                      <a:pt x="1948569" y="585283"/>
                      <a:pt x="1948569" y="599020"/>
                      <a:pt x="1942822" y="610702"/>
                    </a:cubicBezTo>
                    <a:lnTo>
                      <a:pt x="1674015" y="1159250"/>
                    </a:lnTo>
                    <a:cubicBezTo>
                      <a:pt x="1658082" y="1191771"/>
                      <a:pt x="1611263" y="1190509"/>
                      <a:pt x="1597153" y="1157148"/>
                    </a:cubicBezTo>
                    <a:lnTo>
                      <a:pt x="1560754" y="1071221"/>
                    </a:lnTo>
                    <a:cubicBezTo>
                      <a:pt x="1553885" y="1055007"/>
                      <a:pt x="1537672" y="1044541"/>
                      <a:pt x="1520057" y="1045475"/>
                    </a:cubicBezTo>
                    <a:cubicBezTo>
                      <a:pt x="1292180" y="1057624"/>
                      <a:pt x="1083507" y="1191397"/>
                      <a:pt x="979078" y="1395771"/>
                    </a:cubicBezTo>
                    <a:cubicBezTo>
                      <a:pt x="898290" y="1553841"/>
                      <a:pt x="889506" y="1730554"/>
                      <a:pt x="940623" y="1888484"/>
                    </a:cubicBezTo>
                    <a:cubicBezTo>
                      <a:pt x="1015009" y="2118229"/>
                      <a:pt x="1203824" y="2275411"/>
                      <a:pt x="1423290" y="2319660"/>
                    </a:cubicBezTo>
                    <a:cubicBezTo>
                      <a:pt x="1450484" y="2325127"/>
                      <a:pt x="1465249" y="2354703"/>
                      <a:pt x="1453054" y="2379654"/>
                    </a:cubicBezTo>
                    <a:lnTo>
                      <a:pt x="1266435" y="2761115"/>
                    </a:lnTo>
                    <a:cubicBezTo>
                      <a:pt x="1260688" y="2772843"/>
                      <a:pt x="1260688" y="2786580"/>
                      <a:pt x="1266435" y="2798261"/>
                    </a:cubicBezTo>
                    <a:lnTo>
                      <a:pt x="1483565" y="3241259"/>
                    </a:lnTo>
                    <a:lnTo>
                      <a:pt x="1483565" y="324125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innerShdw blurRad="127000" dist="63500" dir="13500000">
                  <a:schemeClr val="accent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A095C20C-E4A2-C2E8-F010-FF275E6427E3}"/>
                  </a:ext>
                </a:extLst>
              </p:cNvPr>
              <p:cNvSpPr/>
              <p:nvPr/>
            </p:nvSpPr>
            <p:spPr>
              <a:xfrm>
                <a:off x="5859245" y="1894792"/>
                <a:ext cx="1789331" cy="3221265"/>
              </a:xfrm>
              <a:custGeom>
                <a:avLst/>
                <a:gdLst>
                  <a:gd name="connsiteX0" fmla="*/ 476312 w 1789331"/>
                  <a:gd name="connsiteY0" fmla="*/ 0 h 3221265"/>
                  <a:gd name="connsiteX1" fmla="*/ 1713958 w 1789331"/>
                  <a:gd name="connsiteY1" fmla="*/ 1057148 h 3221265"/>
                  <a:gd name="connsiteX2" fmla="*/ 1618545 w 1789331"/>
                  <a:gd name="connsiteY2" fmla="*/ 2240592 h 3221265"/>
                  <a:gd name="connsiteX3" fmla="*/ 419682 w 1789331"/>
                  <a:gd name="connsiteY3" fmla="*/ 3075938 h 3221265"/>
                  <a:gd name="connsiteX4" fmla="*/ 389170 w 1789331"/>
                  <a:gd name="connsiteY4" fmla="*/ 3099020 h 3221265"/>
                  <a:gd name="connsiteX5" fmla="*/ 347165 w 1789331"/>
                  <a:gd name="connsiteY5" fmla="*/ 3197889 h 3221265"/>
                  <a:gd name="connsiteX6" fmla="*/ 277358 w 1789331"/>
                  <a:gd name="connsiteY6" fmla="*/ 3199758 h 3221265"/>
                  <a:gd name="connsiteX7" fmla="*/ 3925 w 1789331"/>
                  <a:gd name="connsiteY7" fmla="*/ 2641771 h 3221265"/>
                  <a:gd name="connsiteX8" fmla="*/ 3925 w 1789331"/>
                  <a:gd name="connsiteY8" fmla="*/ 2607989 h 3221265"/>
                  <a:gd name="connsiteX9" fmla="*/ 277452 w 1789331"/>
                  <a:gd name="connsiteY9" fmla="*/ 2048834 h 3221265"/>
                  <a:gd name="connsiteX10" fmla="*/ 347258 w 1789331"/>
                  <a:gd name="connsiteY10" fmla="*/ 2050656 h 3221265"/>
                  <a:gd name="connsiteX11" fmla="*/ 380340 w 1789331"/>
                  <a:gd name="connsiteY11" fmla="*/ 2128313 h 3221265"/>
                  <a:gd name="connsiteX12" fmla="*/ 427018 w 1789331"/>
                  <a:gd name="connsiteY12" fmla="*/ 2149993 h 3221265"/>
                  <a:gd name="connsiteX13" fmla="*/ 810301 w 1789331"/>
                  <a:gd name="connsiteY13" fmla="*/ 1827592 h 3221265"/>
                  <a:gd name="connsiteX14" fmla="*/ 848755 w 1789331"/>
                  <a:gd name="connsiteY14" fmla="*/ 1334880 h 3221265"/>
                  <a:gd name="connsiteX15" fmla="*/ 488320 w 1789331"/>
                  <a:gd name="connsiteY15" fmla="*/ 941738 h 3221265"/>
                  <a:gd name="connsiteX16" fmla="*/ 468649 w 1789331"/>
                  <a:gd name="connsiteY16" fmla="*/ 889452 h 3221265"/>
                  <a:gd name="connsiteX17" fmla="*/ 681948 w 1789331"/>
                  <a:gd name="connsiteY17" fmla="*/ 454165 h 3221265"/>
                  <a:gd name="connsiteX18" fmla="*/ 681948 w 1789331"/>
                  <a:gd name="connsiteY18" fmla="*/ 420383 h 3221265"/>
                  <a:gd name="connsiteX19" fmla="*/ 476312 w 1789331"/>
                  <a:gd name="connsiteY19" fmla="*/ 0 h 3221265"/>
                  <a:gd name="connsiteX20" fmla="*/ 476312 w 1789331"/>
                  <a:gd name="connsiteY20" fmla="*/ 0 h 3221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89331" h="3221265">
                    <a:moveTo>
                      <a:pt x="476312" y="0"/>
                    </a:moveTo>
                    <a:cubicBezTo>
                      <a:pt x="1043971" y="88730"/>
                      <a:pt x="1529955" y="488601"/>
                      <a:pt x="1713958" y="1057148"/>
                    </a:cubicBezTo>
                    <a:cubicBezTo>
                      <a:pt x="1835956" y="1434170"/>
                      <a:pt x="1813808" y="1858431"/>
                      <a:pt x="1618545" y="2240592"/>
                    </a:cubicBezTo>
                    <a:cubicBezTo>
                      <a:pt x="1382212" y="2703168"/>
                      <a:pt x="932346" y="3014635"/>
                      <a:pt x="419682" y="3075938"/>
                    </a:cubicBezTo>
                    <a:cubicBezTo>
                      <a:pt x="406132" y="3077573"/>
                      <a:pt x="394497" y="3086451"/>
                      <a:pt x="389170" y="3099020"/>
                    </a:cubicBezTo>
                    <a:lnTo>
                      <a:pt x="347165" y="3197889"/>
                    </a:lnTo>
                    <a:cubicBezTo>
                      <a:pt x="334316" y="3228167"/>
                      <a:pt x="291796" y="3229288"/>
                      <a:pt x="277358" y="3199758"/>
                    </a:cubicBezTo>
                    <a:lnTo>
                      <a:pt x="3925" y="2641771"/>
                    </a:lnTo>
                    <a:cubicBezTo>
                      <a:pt x="-1308" y="2631118"/>
                      <a:pt x="-1308" y="2618643"/>
                      <a:pt x="3925" y="2607989"/>
                    </a:cubicBezTo>
                    <a:lnTo>
                      <a:pt x="277452" y="2048834"/>
                    </a:lnTo>
                    <a:cubicBezTo>
                      <a:pt x="291890" y="2019304"/>
                      <a:pt x="334409" y="2020425"/>
                      <a:pt x="347258" y="2050656"/>
                    </a:cubicBezTo>
                    <a:lnTo>
                      <a:pt x="380340" y="2128313"/>
                    </a:lnTo>
                    <a:cubicBezTo>
                      <a:pt x="388049" y="2146442"/>
                      <a:pt x="408234" y="2155787"/>
                      <a:pt x="427018" y="2149993"/>
                    </a:cubicBezTo>
                    <a:cubicBezTo>
                      <a:pt x="592797" y="2098736"/>
                      <a:pt x="730682" y="1983419"/>
                      <a:pt x="810301" y="1827592"/>
                    </a:cubicBezTo>
                    <a:cubicBezTo>
                      <a:pt x="891088" y="1669522"/>
                      <a:pt x="899872" y="1492809"/>
                      <a:pt x="848755" y="1334880"/>
                    </a:cubicBezTo>
                    <a:cubicBezTo>
                      <a:pt x="789882" y="1152980"/>
                      <a:pt x="655268" y="1012806"/>
                      <a:pt x="488320" y="941738"/>
                    </a:cubicBezTo>
                    <a:cubicBezTo>
                      <a:pt x="467995" y="933093"/>
                      <a:pt x="458884" y="909311"/>
                      <a:pt x="468649" y="889452"/>
                    </a:cubicBezTo>
                    <a:lnTo>
                      <a:pt x="681948" y="454165"/>
                    </a:lnTo>
                    <a:cubicBezTo>
                      <a:pt x="687181" y="443511"/>
                      <a:pt x="687181" y="431036"/>
                      <a:pt x="681948" y="420383"/>
                    </a:cubicBezTo>
                    <a:lnTo>
                      <a:pt x="476312" y="0"/>
                    </a:lnTo>
                    <a:lnTo>
                      <a:pt x="47631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innerShdw blurRad="127000" dist="63500" dir="13500000">
                  <a:schemeClr val="accent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7B630E-2940-F21E-985A-8B5D7BE6C60C}"/>
                  </a:ext>
                </a:extLst>
              </p:cNvPr>
              <p:cNvSpPr txBox="1"/>
              <p:nvPr/>
            </p:nvSpPr>
            <p:spPr>
              <a:xfrm rot="10040862">
                <a:off x="4812171" y="2310774"/>
                <a:ext cx="2340000" cy="234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prstTxWarp prst="textArchUp">
                  <a:avLst>
                    <a:gd name="adj" fmla="val 10171388"/>
                  </a:avLst>
                </a:prstTxWarp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b="1" i="0" kern="100" spc="0">
                    <a:solidFill>
                      <a:srgbClr val="FFFFFF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思路放宽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38FBD3E-7F48-5DC0-37B2-7571E1519CBA}"/>
                  </a:ext>
                </a:extLst>
              </p:cNvPr>
              <p:cNvSpPr txBox="1"/>
              <p:nvPr/>
            </p:nvSpPr>
            <p:spPr>
              <a:xfrm rot="10040862" flipH="1" flipV="1">
                <a:off x="5043671" y="2310774"/>
                <a:ext cx="2340000" cy="234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prstTxWarp prst="textArchUp">
                  <a:avLst>
                    <a:gd name="adj" fmla="val 10171388"/>
                  </a:avLst>
                </a:prstTxWarp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b="1" i="0" kern="100" spc="0">
                    <a:solidFill>
                      <a:srgbClr val="FFFFFF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资源拓展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9206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C2673BA-E5D9-7FD6-8A62-96E016CA03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016000"/>
            <a:ext cx="12192000" cy="5842000"/>
          </a:xfrm>
          <a:custGeom>
            <a:avLst/>
            <a:gdLst>
              <a:gd name="connsiteX0" fmla="*/ 0 w 12192000"/>
              <a:gd name="connsiteY0" fmla="*/ 0 h 5842000"/>
              <a:gd name="connsiteX1" fmla="*/ 12192000 w 12192000"/>
              <a:gd name="connsiteY1" fmla="*/ 0 h 5842000"/>
              <a:gd name="connsiteX2" fmla="*/ 12192000 w 12192000"/>
              <a:gd name="connsiteY2" fmla="*/ 5842000 h 5842000"/>
              <a:gd name="connsiteX3" fmla="*/ 0 w 12192000"/>
              <a:gd name="connsiteY3" fmla="*/ 5842000 h 58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842000">
                <a:moveTo>
                  <a:pt x="0" y="0"/>
                </a:moveTo>
                <a:lnTo>
                  <a:pt x="12192000" y="0"/>
                </a:lnTo>
                <a:lnTo>
                  <a:pt x="12192000" y="5842000"/>
                </a:lnTo>
                <a:lnTo>
                  <a:pt x="0" y="5842000"/>
                </a:lnTo>
                <a:close/>
              </a:path>
            </a:pathLst>
          </a:cu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8DC93-226D-8DA5-F10E-9976E0C6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未来展望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30D24BC-DECA-0D37-7B7C-4D655FF8A413}"/>
              </a:ext>
            </a:extLst>
          </p:cNvPr>
          <p:cNvCxnSpPr>
            <a:cxnSpLocks/>
          </p:cNvCxnSpPr>
          <p:nvPr/>
        </p:nvCxnSpPr>
        <p:spPr>
          <a:xfrm flipV="1">
            <a:off x="1402080" y="3825240"/>
            <a:ext cx="0" cy="176784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B769C27-2C09-5C6D-66C9-2D890855B46B}"/>
              </a:ext>
            </a:extLst>
          </p:cNvPr>
          <p:cNvCxnSpPr>
            <a:cxnSpLocks/>
          </p:cNvCxnSpPr>
          <p:nvPr/>
        </p:nvCxnSpPr>
        <p:spPr>
          <a:xfrm flipV="1">
            <a:off x="3008376" y="3320415"/>
            <a:ext cx="0" cy="166497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CECBB27-8849-E7EC-80A1-540A37A0C28D}"/>
              </a:ext>
            </a:extLst>
          </p:cNvPr>
          <p:cNvCxnSpPr>
            <a:cxnSpLocks/>
          </p:cNvCxnSpPr>
          <p:nvPr/>
        </p:nvCxnSpPr>
        <p:spPr>
          <a:xfrm flipV="1">
            <a:off x="4614672" y="3168015"/>
            <a:ext cx="0" cy="1763649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114AAAC-2B8E-58D5-117E-24DE0D908239}"/>
              </a:ext>
            </a:extLst>
          </p:cNvPr>
          <p:cNvCxnSpPr>
            <a:cxnSpLocks/>
          </p:cNvCxnSpPr>
          <p:nvPr/>
        </p:nvCxnSpPr>
        <p:spPr>
          <a:xfrm flipV="1">
            <a:off x="6220968" y="2880360"/>
            <a:ext cx="0" cy="210502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54C1527-EDB1-A17F-6DAA-BD95FDC07FE6}"/>
              </a:ext>
            </a:extLst>
          </p:cNvPr>
          <p:cNvCxnSpPr>
            <a:cxnSpLocks/>
          </p:cNvCxnSpPr>
          <p:nvPr/>
        </p:nvCxnSpPr>
        <p:spPr>
          <a:xfrm flipV="1">
            <a:off x="7827264" y="2366010"/>
            <a:ext cx="0" cy="219536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F2F7B95-BD3D-B1F7-A350-EF53D26600F8}"/>
              </a:ext>
            </a:extLst>
          </p:cNvPr>
          <p:cNvCxnSpPr>
            <a:cxnSpLocks/>
          </p:cNvCxnSpPr>
          <p:nvPr/>
        </p:nvCxnSpPr>
        <p:spPr>
          <a:xfrm flipV="1">
            <a:off x="9433560" y="1411605"/>
            <a:ext cx="0" cy="184975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3C86219-F7C8-8AF1-A33B-228A73F209AF}"/>
              </a:ext>
            </a:extLst>
          </p:cNvPr>
          <p:cNvGrpSpPr/>
          <p:nvPr/>
        </p:nvGrpSpPr>
        <p:grpSpPr>
          <a:xfrm>
            <a:off x="1527980" y="3825239"/>
            <a:ext cx="1227413" cy="736134"/>
            <a:chOff x="1527980" y="3825239"/>
            <a:chExt cx="1227413" cy="736134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0A071A5-B57D-E16E-2C99-22F4EBBA2192}"/>
                </a:ext>
              </a:extLst>
            </p:cNvPr>
            <p:cNvSpPr txBox="1"/>
            <p:nvPr/>
          </p:nvSpPr>
          <p:spPr>
            <a:xfrm>
              <a:off x="1527980" y="3825239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260B976-5490-9276-24DA-0F6C4404E61F}"/>
                </a:ext>
              </a:extLst>
            </p:cNvPr>
            <p:cNvSpPr txBox="1"/>
            <p:nvPr/>
          </p:nvSpPr>
          <p:spPr>
            <a:xfrm>
              <a:off x="1527980" y="4274820"/>
              <a:ext cx="1178644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成立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62777AA-09D2-B685-13C5-360B589FD599}"/>
              </a:ext>
            </a:extLst>
          </p:cNvPr>
          <p:cNvGrpSpPr/>
          <p:nvPr/>
        </p:nvGrpSpPr>
        <p:grpSpPr>
          <a:xfrm>
            <a:off x="3136118" y="3558539"/>
            <a:ext cx="1227413" cy="1059300"/>
            <a:chOff x="3136118" y="3558539"/>
            <a:chExt cx="1227413" cy="105930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0A0E854-17BD-D87C-7E10-23D45269E7D1}"/>
                </a:ext>
              </a:extLst>
            </p:cNvPr>
            <p:cNvSpPr txBox="1"/>
            <p:nvPr/>
          </p:nvSpPr>
          <p:spPr>
            <a:xfrm>
              <a:off x="3136118" y="3558539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9881806-D6DF-1B2B-4F40-E3FF41ADC82B}"/>
                </a:ext>
              </a:extLst>
            </p:cNvPr>
            <p:cNvSpPr txBox="1"/>
            <p:nvPr/>
          </p:nvSpPr>
          <p:spPr>
            <a:xfrm>
              <a:off x="3136118" y="4008120"/>
              <a:ext cx="1178644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销售出现大幅提升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65FA463-D043-3F1E-BE2F-2365E8B51029}"/>
              </a:ext>
            </a:extLst>
          </p:cNvPr>
          <p:cNvGrpSpPr/>
          <p:nvPr/>
        </p:nvGrpSpPr>
        <p:grpSpPr>
          <a:xfrm>
            <a:off x="4744444" y="3261359"/>
            <a:ext cx="1227413" cy="1382465"/>
            <a:chOff x="4693644" y="3261359"/>
            <a:chExt cx="1227413" cy="138246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9230C8-2C74-D500-CD11-4418BE4BE261}"/>
                </a:ext>
              </a:extLst>
            </p:cNvPr>
            <p:cNvSpPr txBox="1"/>
            <p:nvPr/>
          </p:nvSpPr>
          <p:spPr>
            <a:xfrm>
              <a:off x="4693644" y="3261359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996A1E5-357D-EDC7-667D-5B32E9B1B009}"/>
                </a:ext>
              </a:extLst>
            </p:cNvPr>
            <p:cNvSpPr txBox="1"/>
            <p:nvPr/>
          </p:nvSpPr>
          <p:spPr>
            <a:xfrm>
              <a:off x="4693644" y="3710940"/>
              <a:ext cx="1178644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一个金融危机带来的冲击，销售持平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386F98D-34CC-0670-D9B7-F6EA5444B33C}"/>
              </a:ext>
            </a:extLst>
          </p:cNvPr>
          <p:cNvGrpSpPr/>
          <p:nvPr/>
        </p:nvGrpSpPr>
        <p:grpSpPr>
          <a:xfrm>
            <a:off x="6349725" y="3037839"/>
            <a:ext cx="1227413" cy="1705630"/>
            <a:chOff x="6309085" y="3037839"/>
            <a:chExt cx="1227413" cy="170563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4940A7E-B34C-D406-2ED1-38EEF8B65395}"/>
                </a:ext>
              </a:extLst>
            </p:cNvPr>
            <p:cNvSpPr txBox="1"/>
            <p:nvPr/>
          </p:nvSpPr>
          <p:spPr>
            <a:xfrm>
              <a:off x="6309085" y="3037839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09C8F11-68C1-5D9B-88BC-50202D375764}"/>
                </a:ext>
              </a:extLst>
            </p:cNvPr>
            <p:cNvSpPr txBox="1"/>
            <p:nvPr/>
          </p:nvSpPr>
          <p:spPr>
            <a:xfrm>
              <a:off x="6309085" y="3487420"/>
              <a:ext cx="1178644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经济复苏，行业回暖，品牌有了一定竞争力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1004520-958B-861D-1AED-0F5098B5C945}"/>
              </a:ext>
            </a:extLst>
          </p:cNvPr>
          <p:cNvGrpSpPr/>
          <p:nvPr/>
        </p:nvGrpSpPr>
        <p:grpSpPr>
          <a:xfrm>
            <a:off x="7977315" y="2456646"/>
            <a:ext cx="1227413" cy="1059300"/>
            <a:chOff x="7926515" y="2456646"/>
            <a:chExt cx="1227413" cy="105930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DB812BF-2AEB-BA97-6A51-111B881EB525}"/>
                </a:ext>
              </a:extLst>
            </p:cNvPr>
            <p:cNvSpPr txBox="1"/>
            <p:nvPr/>
          </p:nvSpPr>
          <p:spPr>
            <a:xfrm>
              <a:off x="7926515" y="2456646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0745E79-52EC-6CE9-7EF0-973351E8B6E6}"/>
                </a:ext>
              </a:extLst>
            </p:cNvPr>
            <p:cNvSpPr txBox="1"/>
            <p:nvPr/>
          </p:nvSpPr>
          <p:spPr>
            <a:xfrm>
              <a:off x="7926515" y="2906227"/>
              <a:ext cx="1178644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销售额目标实现一倍增长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A99977C-BE29-8B0C-BE59-AFA82114C3E4}"/>
              </a:ext>
            </a:extLst>
          </p:cNvPr>
          <p:cNvGrpSpPr/>
          <p:nvPr/>
        </p:nvGrpSpPr>
        <p:grpSpPr>
          <a:xfrm>
            <a:off x="9613163" y="1625367"/>
            <a:ext cx="1227413" cy="1059300"/>
            <a:chOff x="7926515" y="2456646"/>
            <a:chExt cx="1227413" cy="105930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03B1A6E-34B8-40EC-A570-3F3BB8464701}"/>
                </a:ext>
              </a:extLst>
            </p:cNvPr>
            <p:cNvSpPr txBox="1"/>
            <p:nvPr/>
          </p:nvSpPr>
          <p:spPr>
            <a:xfrm>
              <a:off x="7926515" y="2456646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23700C8-B962-09C2-E266-D48A465EA599}"/>
                </a:ext>
              </a:extLst>
            </p:cNvPr>
            <p:cNvSpPr txBox="1"/>
            <p:nvPr/>
          </p:nvSpPr>
          <p:spPr>
            <a:xfrm>
              <a:off x="7926515" y="2906227"/>
              <a:ext cx="1178644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扩大生产，拓展销售渠道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908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8DC93-226D-8DA5-F10E-9976E0C6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项目实施方案</a:t>
            </a:r>
          </a:p>
        </p:txBody>
      </p:sp>
      <p:sp>
        <p:nvSpPr>
          <p:cNvPr id="2" name="六边形 1">
            <a:extLst>
              <a:ext uri="{FF2B5EF4-FFF2-40B4-BE49-F238E27FC236}">
                <a16:creationId xmlns:a16="http://schemas.microsoft.com/office/drawing/2014/main" id="{9F795914-A4B5-5D9A-0559-C2CC83077A11}"/>
              </a:ext>
            </a:extLst>
          </p:cNvPr>
          <p:cNvSpPr/>
          <p:nvPr/>
        </p:nvSpPr>
        <p:spPr>
          <a:xfrm flipH="1">
            <a:off x="2713269" y="2912872"/>
            <a:ext cx="2633048" cy="2104372"/>
          </a:xfrm>
          <a:prstGeom prst="hexagon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CF462359-DE95-58D1-987B-B38E944C2054}"/>
              </a:ext>
            </a:extLst>
          </p:cNvPr>
          <p:cNvSpPr/>
          <p:nvPr/>
        </p:nvSpPr>
        <p:spPr>
          <a:xfrm>
            <a:off x="6846646" y="2912872"/>
            <a:ext cx="2633048" cy="2104372"/>
          </a:xfrm>
          <a:prstGeom prst="hexag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 dist="63500" dir="13500000">
              <a:srgbClr val="D0D0D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1BF2B12-8F80-0F46-37EF-D8D8B09F02C5}"/>
              </a:ext>
            </a:extLst>
          </p:cNvPr>
          <p:cNvGrpSpPr/>
          <p:nvPr/>
        </p:nvGrpSpPr>
        <p:grpSpPr>
          <a:xfrm>
            <a:off x="10615370" y="5760449"/>
            <a:ext cx="917818" cy="256528"/>
            <a:chOff x="10155176" y="4910742"/>
            <a:chExt cx="1378012" cy="38515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6276332-1634-EBBA-F78C-E50ED116BC29}"/>
                </a:ext>
              </a:extLst>
            </p:cNvPr>
            <p:cNvGrpSpPr/>
            <p:nvPr/>
          </p:nvGrpSpPr>
          <p:grpSpPr>
            <a:xfrm>
              <a:off x="11148037" y="4910742"/>
              <a:ext cx="385151" cy="385151"/>
              <a:chOff x="5694163" y="2334577"/>
              <a:chExt cx="807085" cy="807085"/>
            </a:xfrm>
          </p:grpSpPr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507F3ECD-968D-A63E-E5DE-DFD3196E5CC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2A7C35B3-DD92-FC04-FF55-CAC453C9BAC9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A551DBE-15EE-6750-5F87-B48D45181967}"/>
                </a:ext>
              </a:extLst>
            </p:cNvPr>
            <p:cNvGrpSpPr/>
            <p:nvPr/>
          </p:nvGrpSpPr>
          <p:grpSpPr>
            <a:xfrm>
              <a:off x="10651606" y="4910742"/>
              <a:ext cx="385151" cy="385151"/>
              <a:chOff x="5694163" y="2334577"/>
              <a:chExt cx="807085" cy="807085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4E1161EF-1CE9-6E1E-90D3-DB2645A25AD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189820A8-DCB8-40B7-F54E-18A2048C642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2A3C968-938F-B0D4-6959-46AC960B5549}"/>
                </a:ext>
              </a:extLst>
            </p:cNvPr>
            <p:cNvGrpSpPr/>
            <p:nvPr/>
          </p:nvGrpSpPr>
          <p:grpSpPr>
            <a:xfrm>
              <a:off x="10155176" y="4910742"/>
              <a:ext cx="385151" cy="385151"/>
              <a:chOff x="5694163" y="2334577"/>
              <a:chExt cx="807085" cy="807085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93BB5BC1-46F8-A3A1-A8A5-95700DA2A59E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75AB5D2A-0244-A4D6-9835-5CC1646BF54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550A07A-B268-DF01-CCCE-4753EA378404}"/>
              </a:ext>
            </a:extLst>
          </p:cNvPr>
          <p:cNvGrpSpPr/>
          <p:nvPr/>
        </p:nvGrpSpPr>
        <p:grpSpPr>
          <a:xfrm>
            <a:off x="658813" y="5875635"/>
            <a:ext cx="524665" cy="141342"/>
            <a:chOff x="10058773" y="1986783"/>
            <a:chExt cx="312798" cy="84266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159A3F7-13C1-3B3E-F86C-4DAF6BCE49DC}"/>
                </a:ext>
              </a:extLst>
            </p:cNvPr>
            <p:cNvSpPr/>
            <p:nvPr/>
          </p:nvSpPr>
          <p:spPr>
            <a:xfrm>
              <a:off x="1005877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CDA9E23D-6863-8931-A9B7-78CDFC65954D}"/>
                </a:ext>
              </a:extLst>
            </p:cNvPr>
            <p:cNvSpPr/>
            <p:nvPr/>
          </p:nvSpPr>
          <p:spPr>
            <a:xfrm>
              <a:off x="1017561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19CA25B-BCB7-10E0-4A37-837FDD185F44}"/>
                </a:ext>
              </a:extLst>
            </p:cNvPr>
            <p:cNvSpPr/>
            <p:nvPr/>
          </p:nvSpPr>
          <p:spPr>
            <a:xfrm>
              <a:off x="10287305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164122-402C-5C93-291F-8E4A51CC8876}"/>
              </a:ext>
            </a:extLst>
          </p:cNvPr>
          <p:cNvGrpSpPr/>
          <p:nvPr/>
        </p:nvGrpSpPr>
        <p:grpSpPr>
          <a:xfrm>
            <a:off x="646580" y="1851343"/>
            <a:ext cx="2633048" cy="2104372"/>
            <a:chOff x="646580" y="1851343"/>
            <a:chExt cx="2633048" cy="2104372"/>
          </a:xfrm>
        </p:grpSpPr>
        <p:sp>
          <p:nvSpPr>
            <p:cNvPr id="6" name="六边形 5">
              <a:extLst>
                <a:ext uri="{FF2B5EF4-FFF2-40B4-BE49-F238E27FC236}">
                  <a16:creationId xmlns:a16="http://schemas.microsoft.com/office/drawing/2014/main" id="{362AC332-4718-CC0A-6CA3-C73814C564CB}"/>
                </a:ext>
              </a:extLst>
            </p:cNvPr>
            <p:cNvSpPr/>
            <p:nvPr/>
          </p:nvSpPr>
          <p:spPr>
            <a:xfrm>
              <a:off x="646580" y="1851343"/>
              <a:ext cx="2633048" cy="2104372"/>
            </a:xfrm>
            <a:prstGeom prst="hexagon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254000" dist="190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j-ea"/>
                <a:ea typeface="+mj-ea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E69354D-1F56-2CC1-9423-E5815668ABEC}"/>
                </a:ext>
              </a:extLst>
            </p:cNvPr>
            <p:cNvCxnSpPr/>
            <p:nvPr/>
          </p:nvCxnSpPr>
          <p:spPr>
            <a:xfrm>
              <a:off x="1371600" y="2258291"/>
              <a:ext cx="108065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435F825-C6FC-11C2-7A21-223974F18CC1}"/>
                </a:ext>
              </a:extLst>
            </p:cNvPr>
            <p:cNvCxnSpPr/>
            <p:nvPr/>
          </p:nvCxnSpPr>
          <p:spPr>
            <a:xfrm>
              <a:off x="1371600" y="3602182"/>
              <a:ext cx="10806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A22E3B1-6B6F-460A-6631-A5D8574E07F2}"/>
                </a:ext>
              </a:extLst>
            </p:cNvPr>
            <p:cNvSpPr txBox="1"/>
            <p:nvPr/>
          </p:nvSpPr>
          <p:spPr>
            <a:xfrm>
              <a:off x="1455500" y="2652890"/>
              <a:ext cx="104954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重要性和必要性</a:t>
              </a:r>
              <a:endParaRPr lang="zh-CN" altLang="en-US" sz="2000">
                <a:latin typeface="+mj-ea"/>
                <a:ea typeface="+mj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C1029D4-5FFB-E5D6-C88D-A05F0A619198}"/>
              </a:ext>
            </a:extLst>
          </p:cNvPr>
          <p:cNvGrpSpPr/>
          <p:nvPr/>
        </p:nvGrpSpPr>
        <p:grpSpPr>
          <a:xfrm>
            <a:off x="4779957" y="1851343"/>
            <a:ext cx="2633048" cy="2104372"/>
            <a:chOff x="4779957" y="1851343"/>
            <a:chExt cx="2633048" cy="2104372"/>
          </a:xfrm>
        </p:grpSpPr>
        <p:sp>
          <p:nvSpPr>
            <p:cNvPr id="7" name="六边形 6">
              <a:extLst>
                <a:ext uri="{FF2B5EF4-FFF2-40B4-BE49-F238E27FC236}">
                  <a16:creationId xmlns:a16="http://schemas.microsoft.com/office/drawing/2014/main" id="{8C0BC965-0172-5147-5648-CBBE3A2C63D9}"/>
                </a:ext>
              </a:extLst>
            </p:cNvPr>
            <p:cNvSpPr/>
            <p:nvPr/>
          </p:nvSpPr>
          <p:spPr>
            <a:xfrm>
              <a:off x="4779957" y="1851343"/>
              <a:ext cx="2633048" cy="2104372"/>
            </a:xfrm>
            <a:prstGeom prst="hexagon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254000" dist="190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j-ea"/>
                <a:ea typeface="+mj-ea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8BE2DE1-9EA7-8434-EE5D-7BDAB55EBB39}"/>
                </a:ext>
              </a:extLst>
            </p:cNvPr>
            <p:cNvCxnSpPr/>
            <p:nvPr/>
          </p:nvCxnSpPr>
          <p:spPr>
            <a:xfrm>
              <a:off x="5555673" y="2258291"/>
              <a:ext cx="108065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3786A87-58BB-418D-1E41-C84984D1BF4B}"/>
                </a:ext>
              </a:extLst>
            </p:cNvPr>
            <p:cNvCxnSpPr/>
            <p:nvPr/>
          </p:nvCxnSpPr>
          <p:spPr>
            <a:xfrm>
              <a:off x="5555673" y="3602182"/>
              <a:ext cx="10806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8435682-E5D5-0021-D7CE-30CD7F06B86A}"/>
                </a:ext>
              </a:extLst>
            </p:cNvPr>
            <p:cNvSpPr txBox="1"/>
            <p:nvPr/>
          </p:nvSpPr>
          <p:spPr>
            <a:xfrm>
              <a:off x="5377425" y="2652890"/>
              <a:ext cx="146826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指导思想和指导原则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4E77E5D-6604-48E4-DD63-3296F112B8CE}"/>
              </a:ext>
            </a:extLst>
          </p:cNvPr>
          <p:cNvGrpSpPr/>
          <p:nvPr/>
        </p:nvGrpSpPr>
        <p:grpSpPr>
          <a:xfrm>
            <a:off x="4779957" y="3965058"/>
            <a:ext cx="2633048" cy="2104372"/>
            <a:chOff x="4779957" y="3965058"/>
            <a:chExt cx="2633048" cy="2104372"/>
          </a:xfrm>
        </p:grpSpPr>
        <p:sp>
          <p:nvSpPr>
            <p:cNvPr id="3" name="六边形 2">
              <a:extLst>
                <a:ext uri="{FF2B5EF4-FFF2-40B4-BE49-F238E27FC236}">
                  <a16:creationId xmlns:a16="http://schemas.microsoft.com/office/drawing/2014/main" id="{B3C30A8C-740A-BE08-8B02-2BAE72750150}"/>
                </a:ext>
              </a:extLst>
            </p:cNvPr>
            <p:cNvSpPr/>
            <p:nvPr/>
          </p:nvSpPr>
          <p:spPr>
            <a:xfrm>
              <a:off x="4779957" y="3965058"/>
              <a:ext cx="2633048" cy="2104372"/>
            </a:xfrm>
            <a:prstGeom prst="hexagon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254000" dist="190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j-ea"/>
                <a:ea typeface="+mj-ea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D0CE216-9AD8-4155-B06C-C0EA132D655E}"/>
                </a:ext>
              </a:extLst>
            </p:cNvPr>
            <p:cNvCxnSpPr>
              <a:cxnSpLocks/>
            </p:cNvCxnSpPr>
            <p:nvPr/>
          </p:nvCxnSpPr>
          <p:spPr>
            <a:xfrm>
              <a:off x="5555673" y="4475018"/>
              <a:ext cx="108065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532EC18-E27B-B041-C6C6-2CCB5780086F}"/>
                </a:ext>
              </a:extLst>
            </p:cNvPr>
            <p:cNvCxnSpPr>
              <a:cxnSpLocks/>
            </p:cNvCxnSpPr>
            <p:nvPr/>
          </p:nvCxnSpPr>
          <p:spPr>
            <a:xfrm>
              <a:off x="5555673" y="5692487"/>
              <a:ext cx="10806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6155E4B-0807-4A11-44BB-43A63C5B543C}"/>
                </a:ext>
              </a:extLst>
            </p:cNvPr>
            <p:cNvSpPr txBox="1"/>
            <p:nvPr/>
          </p:nvSpPr>
          <p:spPr>
            <a:xfrm>
              <a:off x="5377425" y="4817101"/>
              <a:ext cx="146826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工作的安排、步骤和方法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074E6BD-12D5-069F-9934-898DB4D029E6}"/>
              </a:ext>
            </a:extLst>
          </p:cNvPr>
          <p:cNvGrpSpPr/>
          <p:nvPr/>
        </p:nvGrpSpPr>
        <p:grpSpPr>
          <a:xfrm>
            <a:off x="8900140" y="1851343"/>
            <a:ext cx="2633048" cy="2104372"/>
            <a:chOff x="8900140" y="1851343"/>
            <a:chExt cx="2633048" cy="2104372"/>
          </a:xfrm>
        </p:grpSpPr>
        <p:sp>
          <p:nvSpPr>
            <p:cNvPr id="9" name="六边形 8">
              <a:extLst>
                <a:ext uri="{FF2B5EF4-FFF2-40B4-BE49-F238E27FC236}">
                  <a16:creationId xmlns:a16="http://schemas.microsoft.com/office/drawing/2014/main" id="{09A7B4BE-D103-584C-AF2B-37D6E8AFD10D}"/>
                </a:ext>
              </a:extLst>
            </p:cNvPr>
            <p:cNvSpPr/>
            <p:nvPr/>
          </p:nvSpPr>
          <p:spPr>
            <a:xfrm>
              <a:off x="8900140" y="1851343"/>
              <a:ext cx="2633048" cy="2104372"/>
            </a:xfrm>
            <a:prstGeom prst="hexagon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254000" dist="190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j-ea"/>
                <a:ea typeface="+mj-ea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2191ECA-4400-6AC2-CD06-BE59D11AEABC}"/>
                </a:ext>
              </a:extLst>
            </p:cNvPr>
            <p:cNvCxnSpPr/>
            <p:nvPr/>
          </p:nvCxnSpPr>
          <p:spPr>
            <a:xfrm>
              <a:off x="9642763" y="2258291"/>
              <a:ext cx="108065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B013A6B-6896-7FF7-F048-2B9E7B740E3D}"/>
                </a:ext>
              </a:extLst>
            </p:cNvPr>
            <p:cNvCxnSpPr/>
            <p:nvPr/>
          </p:nvCxnSpPr>
          <p:spPr>
            <a:xfrm>
              <a:off x="9642763" y="3602182"/>
              <a:ext cx="10806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76718BD-B534-8297-0F22-B3BC5CE34C3B}"/>
                </a:ext>
              </a:extLst>
            </p:cNvPr>
            <p:cNvSpPr txBox="1"/>
            <p:nvPr/>
          </p:nvSpPr>
          <p:spPr>
            <a:xfrm>
              <a:off x="9694090" y="2652890"/>
              <a:ext cx="104954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领导及资金保证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16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81F9ED0-A5DE-B94E-172D-512D1CFBF56A}"/>
              </a:ext>
            </a:extLst>
          </p:cNvPr>
          <p:cNvGrpSpPr/>
          <p:nvPr/>
        </p:nvGrpSpPr>
        <p:grpSpPr>
          <a:xfrm>
            <a:off x="1224173" y="2027826"/>
            <a:ext cx="9660622" cy="1778733"/>
            <a:chOff x="1224173" y="2027826"/>
            <a:chExt cx="9660622" cy="1778733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EA50377-89E5-F5A6-6128-0FAE9A1F5250}"/>
                </a:ext>
              </a:extLst>
            </p:cNvPr>
            <p:cNvCxnSpPr/>
            <p:nvPr/>
          </p:nvCxnSpPr>
          <p:spPr>
            <a:xfrm>
              <a:off x="1320305" y="2051641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40A312-8296-D166-BD87-11A333EEC421}"/>
                </a:ext>
              </a:extLst>
            </p:cNvPr>
            <p:cNvGrpSpPr/>
            <p:nvPr/>
          </p:nvGrpSpPr>
          <p:grpSpPr>
            <a:xfrm>
              <a:off x="9185852" y="2027826"/>
              <a:ext cx="1522676" cy="1522676"/>
              <a:chOff x="8623139" y="2314936"/>
              <a:chExt cx="1064871" cy="1064871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DF3CCBC-4E5D-4061-D577-8D168676E2C5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D1BA4426-2C5A-C598-7D68-F4DA49F7B506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AB1BE94-B917-5FC3-846D-F2F9020B1FBE}"/>
                </a:ext>
              </a:extLst>
            </p:cNvPr>
            <p:cNvGrpSpPr/>
            <p:nvPr/>
          </p:nvGrpSpPr>
          <p:grpSpPr>
            <a:xfrm>
              <a:off x="10103107" y="2990759"/>
              <a:ext cx="781688" cy="781688"/>
              <a:chOff x="8623139" y="2314936"/>
              <a:chExt cx="1064871" cy="1064871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5E2D4E5A-F62C-17DF-8AE5-E85F478DD856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2BC62444-7197-577A-046E-6EFEE41610E8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0C3806C-8CE2-96BA-86DC-275E0B221D46}"/>
                </a:ext>
              </a:extLst>
            </p:cNvPr>
            <p:cNvGrpSpPr/>
            <p:nvPr/>
          </p:nvGrpSpPr>
          <p:grpSpPr>
            <a:xfrm>
              <a:off x="1224173" y="2540567"/>
              <a:ext cx="6725966" cy="1265992"/>
              <a:chOff x="1224173" y="2540567"/>
              <a:chExt cx="6725966" cy="1265992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09CC23-1A34-8EEF-6119-BF67E5106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5289" y="2540567"/>
                <a:ext cx="6256386" cy="830997"/>
              </a:xfrm>
              <a:prstGeom prst="rect">
                <a:avLst/>
              </a:prstGeom>
            </p:spPr>
            <p:txBody>
              <a:bodyPr vert="horz" lIns="90000" tIns="0" rIns="91440" bIns="0" rtlCol="0" anchor="b">
                <a:sp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zh-CN" altLang="en-US" sz="5400" b="1" kern="1200" dirty="0">
                    <a:solidFill>
                      <a:schemeClr val="tx1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r>
                  <a:rPr lang="zh-CN" altLang="en-US"/>
                  <a:t>谢谢观看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2585C8-B245-F690-4F34-D297C4F96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4173" y="3393112"/>
                <a:ext cx="6725966" cy="413447"/>
              </a:xfrm>
              <a:prstGeom prst="rect">
                <a:avLst/>
              </a:prstGeom>
            </p:spPr>
            <p:txBody>
              <a:bodyPr vert="horz" wrap="square" lIns="91440" tIns="0" rIns="9144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zh-CN" altLang="en-US" sz="2400" kern="1200">
                    <a:solidFill>
                      <a:schemeClr val="tx1"/>
                    </a:solidFill>
                    <a:latin typeface="+mn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>
                    <a:solidFill>
                      <a:schemeClr val="tx1">
                        <a:lumMod val="50000"/>
                        <a:lumOff val="50000"/>
                        <a:alpha val="61000"/>
                      </a:schemeClr>
                    </a:solidFill>
                  </a:rPr>
                  <a:t>THANKS FOR WATCHING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BF8E9ED-2D06-A5C2-C7C0-0B644DEAF0CB}"/>
              </a:ext>
            </a:extLst>
          </p:cNvPr>
          <p:cNvSpPr txBox="1">
            <a:spLocks/>
          </p:cNvSpPr>
          <p:nvPr/>
        </p:nvSpPr>
        <p:spPr>
          <a:xfrm>
            <a:off x="1248237" y="3960507"/>
            <a:ext cx="2284412" cy="3139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</a:rPr>
              <a:t>模板来源：</a:t>
            </a:r>
            <a:r>
              <a:rPr lang="en-US" altLang="zh-CN" dirty="0">
                <a:latin typeface="+mn-ea"/>
              </a:rPr>
              <a:t>XHL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366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1ECCEF-33A2-7178-9446-555D2B646EBE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2C8754A-C0BC-CA8A-E5B9-81BFD023AEBD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小车循迹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A3B0116-898D-B6F3-DCA7-3B0C38BBB0CF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01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5337544-7299-1C59-ACCD-97FA6B69C87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41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小车循迹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A54057-8D71-5C14-954F-EE0568CB3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19" y="1619841"/>
            <a:ext cx="4502906" cy="31546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AC7758-513E-7592-113B-BCB535159A0B}"/>
              </a:ext>
            </a:extLst>
          </p:cNvPr>
          <p:cNvSpPr txBox="1"/>
          <p:nvPr/>
        </p:nvSpPr>
        <p:spPr>
          <a:xfrm>
            <a:off x="7152361" y="1619841"/>
            <a:ext cx="4271376" cy="3443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策略亮点：</a:t>
            </a:r>
            <a:endParaRPr lang="en-US" altLang="zh-CN" sz="32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前进转弯</a:t>
            </a: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记忆方向</a:t>
            </a: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27C5C7-39D4-012C-A234-ECB5E17AD64C}"/>
              </a:ext>
            </a:extLst>
          </p:cNvPr>
          <p:cNvSpPr txBox="1"/>
          <p:nvPr/>
        </p:nvSpPr>
        <p:spPr>
          <a:xfrm>
            <a:off x="7449703" y="2972807"/>
            <a:ext cx="4083485" cy="1209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转弯时增大两轮速度差，小车依旧  可以前进，使循迹更加丝滑</a:t>
            </a:r>
            <a:endParaRPr lang="en-US" altLang="zh-CN" sz="20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E8C17F-9461-C825-35E6-EBEE1B678B2E}"/>
              </a:ext>
            </a:extLst>
          </p:cNvPr>
          <p:cNvSpPr txBox="1"/>
          <p:nvPr/>
        </p:nvSpPr>
        <p:spPr>
          <a:xfrm>
            <a:off x="7449703" y="4627843"/>
            <a:ext cx="4083485" cy="870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记忆上一次冲出轨迹的偏差，使小车能够正确转回原来方向</a:t>
            </a: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109D17-8A7C-EDC5-3333-D2EACD220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30" y="4432272"/>
            <a:ext cx="3235569" cy="24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D8CF6D-76B9-EA39-695D-48521FCE6D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小车循迹</a:t>
            </a:r>
          </a:p>
        </p:txBody>
      </p:sp>
      <p:pic>
        <p:nvPicPr>
          <p:cNvPr id="3" name="b9c1947ece08322598d6bf66ec7b1a14">
            <a:hlinkClick r:id="" action="ppaction://media"/>
            <a:extLst>
              <a:ext uri="{FF2B5EF4-FFF2-40B4-BE49-F238E27FC236}">
                <a16:creationId xmlns:a16="http://schemas.microsoft.com/office/drawing/2014/main" id="{0661F94A-CA0A-3C76-F7AC-FD4430139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6031" y="1226634"/>
            <a:ext cx="9479938" cy="53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5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CF904A-F76C-6BFF-404F-CA304A777D6E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C608681-1645-2D53-D8A7-E35A9351A6B4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智能避障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7A6B26-E50F-BEAE-FDD2-6B8E95F72904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02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E4A80C9-C51D-7436-E012-1307721ACE6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4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智能避障</a:t>
            </a:r>
          </a:p>
        </p:txBody>
      </p:sp>
      <p:pic>
        <p:nvPicPr>
          <p:cNvPr id="2" name="87f21ccbc2229e69b2f55be6f3aae618">
            <a:hlinkClick r:id="" action="ppaction://media"/>
            <a:extLst>
              <a:ext uri="{FF2B5EF4-FFF2-40B4-BE49-F238E27FC236}">
                <a16:creationId xmlns:a16="http://schemas.microsoft.com/office/drawing/2014/main" id="{4823492D-A6AA-D4F1-AE9B-F4EE18075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2768" y="1267543"/>
            <a:ext cx="4558567" cy="2564194"/>
          </a:xfrm>
          <a:prstGeom prst="rect">
            <a:avLst/>
          </a:prstGeom>
        </p:spPr>
      </p:pic>
      <p:pic>
        <p:nvPicPr>
          <p:cNvPr id="3" name="b43d5776000f79f80a08f2b5df7c99fc">
            <a:hlinkClick r:id="" action="ppaction://media"/>
            <a:extLst>
              <a:ext uri="{FF2B5EF4-FFF2-40B4-BE49-F238E27FC236}">
                <a16:creationId xmlns:a16="http://schemas.microsoft.com/office/drawing/2014/main" id="{124C42CB-DF31-8B72-01F2-2D874CA2DE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02768" y="4073898"/>
            <a:ext cx="4558567" cy="25641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392ECF-B40F-DA03-F175-76A39920BDE1}"/>
              </a:ext>
            </a:extLst>
          </p:cNvPr>
          <p:cNvSpPr txBox="1"/>
          <p:nvPr/>
        </p:nvSpPr>
        <p:spPr>
          <a:xfrm>
            <a:off x="1044637" y="1707375"/>
            <a:ext cx="4271376" cy="11349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躲避障碍</a:t>
            </a:r>
            <a:endParaRPr lang="en-US" altLang="zh-CN" sz="20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2CC242-90B5-1DC4-D23D-B0AF00386AAC}"/>
              </a:ext>
            </a:extLst>
          </p:cNvPr>
          <p:cNvSpPr txBox="1"/>
          <p:nvPr/>
        </p:nvSpPr>
        <p:spPr>
          <a:xfrm>
            <a:off x="1044637" y="4073898"/>
            <a:ext cx="4271376" cy="11349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处理卡死</a:t>
            </a:r>
            <a:endParaRPr lang="en-US" altLang="zh-CN" sz="28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7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ED8BA60-5FFF-DAD0-7A96-9620DCCF1577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1F9A506-201A-A369-47E7-A1D0CF8C4DCE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推球射门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FF7D94-AA88-1508-90E3-CF186C236DD7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03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1F7F11-B6EC-1529-CB58-D209B91BA9D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3375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PLUS 主题">
  <a:themeElements>
    <a:clrScheme name="自定义 6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FC000"/>
      </a:accent1>
      <a:accent2>
        <a:srgbClr val="8E92A8"/>
      </a:accent2>
      <a:accent3>
        <a:srgbClr val="F97B20"/>
      </a:accent3>
      <a:accent4>
        <a:srgbClr val="FDB72E"/>
      </a:accent4>
      <a:accent5>
        <a:srgbClr val="836BFF"/>
      </a:accent5>
      <a:accent6>
        <a:srgbClr val="2CB3FF"/>
      </a:accent6>
      <a:hlink>
        <a:srgbClr val="0563C1"/>
      </a:hlink>
      <a:folHlink>
        <a:srgbClr val="954F71"/>
      </a:folHlink>
    </a:clrScheme>
    <a:fontScheme name="OfficePLUS标准字体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i="0" kern="100" spc="0" smtClean="0">
            <a:solidFill>
              <a:schemeClr val="tx1">
                <a:lumMod val="90000"/>
                <a:lumOff val="10000"/>
              </a:schemeClr>
            </a:solidFill>
            <a:effectLst/>
            <a:latin typeface="+mn-ea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7934b4b-eba6-486d-bfc1-4b8e3fe39092" xsi:nil="true"/>
    <_ip_UnifiedCompliancePolicyProperties xmlns="http://schemas.microsoft.com/sharepoint/v3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Props1.xml><?xml version="1.0" encoding="utf-8"?>
<ds:datastoreItem xmlns:ds="http://schemas.openxmlformats.org/officeDocument/2006/customXml" ds:itemID="{AF60AB1A-4232-4B58-B89B-329F7F332D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CD7B6B-1D56-4C9A-8A7E-CE5A8FB8A0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64C9EB-6DB3-4C82-9BD4-7AF6B95B41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97934b4b-eba6-486d-bfc1-4b8e3fe39092"/>
    <ds:schemaRef ds:uri="0a5c0dea-e5d7-4228-9256-3793bb42faa5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 官方模板</Template>
  <TotalTime>4294</TotalTime>
  <Words>1520</Words>
  <Application>Microsoft Office PowerPoint</Application>
  <PresentationFormat>宽屏</PresentationFormat>
  <Paragraphs>262</Paragraphs>
  <Slides>36</Slides>
  <Notes>6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华文中宋</vt:lpstr>
      <vt:lpstr>微软雅黑 Light</vt:lpstr>
      <vt:lpstr>Arial</vt:lpstr>
      <vt:lpstr>Times New Roman</vt:lpstr>
      <vt:lpstr>OfficePLUS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Lee shize</dc:creator>
  <cp:lastModifiedBy>霏 谢</cp:lastModifiedBy>
  <cp:revision>125</cp:revision>
  <dcterms:created xsi:type="dcterms:W3CDTF">2022-09-02T07:40:40Z</dcterms:created>
  <dcterms:modified xsi:type="dcterms:W3CDTF">2024-07-16T11:13:43Z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  <property fmtid="{D5CDD505-2E9C-101B-9397-08002B2CF9AE}" pid="3" name="MediaServiceImageTags">
    <vt:lpwstr/>
  </property>
</Properties>
</file>